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03" r:id="rId2"/>
    <p:sldId id="304" r:id="rId3"/>
    <p:sldId id="305" r:id="rId4"/>
    <p:sldId id="306" r:id="rId5"/>
    <p:sldId id="256" r:id="rId6"/>
    <p:sldId id="257" r:id="rId7"/>
    <p:sldId id="258" r:id="rId8"/>
    <p:sldId id="259" r:id="rId9"/>
    <p:sldId id="260" r:id="rId10"/>
    <p:sldId id="261" r:id="rId11"/>
    <p:sldId id="262" r:id="rId12"/>
    <p:sldId id="267" r:id="rId13"/>
    <p:sldId id="268" r:id="rId14"/>
    <p:sldId id="269" r:id="rId15"/>
    <p:sldId id="270" r:id="rId16"/>
    <p:sldId id="271" r:id="rId17"/>
    <p:sldId id="272" r:id="rId18"/>
    <p:sldId id="273" r:id="rId19"/>
    <p:sldId id="274" r:id="rId20"/>
    <p:sldId id="302" r:id="rId21"/>
    <p:sldId id="275" r:id="rId22"/>
    <p:sldId id="276" r:id="rId23"/>
    <p:sldId id="277" r:id="rId24"/>
    <p:sldId id="278" r:id="rId25"/>
    <p:sldId id="279" r:id="rId26"/>
    <p:sldId id="280" r:id="rId27"/>
    <p:sldId id="281" r:id="rId28"/>
    <p:sldId id="282" r:id="rId29"/>
    <p:sldId id="283" r:id="rId30"/>
    <p:sldId id="284" r:id="rId31"/>
    <p:sldId id="307" r:id="rId32"/>
    <p:sldId id="285" r:id="rId33"/>
    <p:sldId id="287" r:id="rId34"/>
    <p:sldId id="288" r:id="rId35"/>
    <p:sldId id="289" r:id="rId36"/>
    <p:sldId id="291" r:id="rId37"/>
    <p:sldId id="290" r:id="rId38"/>
    <p:sldId id="292" r:id="rId39"/>
    <p:sldId id="295" r:id="rId40"/>
    <p:sldId id="297" r:id="rId41"/>
    <p:sldId id="299" r:id="rId42"/>
    <p:sldId id="300" r:id="rId43"/>
    <p:sldId id="301" r:id="rId44"/>
    <p:sldId id="308" r:id="rId45"/>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66"/>
    <a:srgbClr val="1C1C1C"/>
    <a:srgbClr val="800000"/>
    <a:srgbClr val="008000"/>
    <a:srgbClr val="0000FF"/>
    <a:srgbClr val="33CCCC"/>
    <a:srgbClr val="FFFF99"/>
    <a:srgbClr val="FF0000"/>
    <a:srgbClr val="FFFF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5" autoAdjust="0"/>
    <p:restoredTop sz="94660"/>
  </p:normalViewPr>
  <p:slideViewPr>
    <p:cSldViewPr>
      <p:cViewPr varScale="1">
        <p:scale>
          <a:sx n="68" d="100"/>
          <a:sy n="68" d="100"/>
        </p:scale>
        <p:origin x="-1422"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780794-0476-4522-86B9-744B24B0C242}" type="datetimeFigureOut">
              <a:rPr lang="es-CO" smtClean="0"/>
              <a:pPr/>
              <a:t>24/06/2014</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12EF2C-DBE1-476E-B773-3A0B146B4002}" type="slidenum">
              <a:rPr lang="es-CO" smtClean="0"/>
              <a:pPr/>
              <a:t>‹Nº›</a:t>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32</a:t>
            </a:fld>
            <a:endParaRPr lang="es-C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42</a:t>
            </a:fld>
            <a:endParaRPr lang="es-CO"/>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43</a:t>
            </a:fld>
            <a:endParaRPr lang="es-CO"/>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33</a:t>
            </a:fld>
            <a:endParaRPr lang="es-C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34</a:t>
            </a:fld>
            <a:endParaRPr lang="es-C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36</a:t>
            </a:fld>
            <a:endParaRPr lang="es-CO"/>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37</a:t>
            </a:fld>
            <a:endParaRPr lang="es-CO"/>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38</a:t>
            </a:fld>
            <a:endParaRPr lang="es-CO"/>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39</a:t>
            </a:fld>
            <a:endParaRPr lang="es-CO"/>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40</a:t>
            </a:fld>
            <a:endParaRPr lang="es-CO"/>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B712EF2C-DBE1-476E-B773-3A0B146B4002}" type="slidenum">
              <a:rPr lang="es-CO" smtClean="0"/>
              <a:pPr/>
              <a:t>41</a:t>
            </a:fld>
            <a:endParaRPr lang="es-CO"/>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CO"/>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O"/>
          </a:p>
        </p:txBody>
      </p:sp>
      <p:sp>
        <p:nvSpPr>
          <p:cNvPr id="4" name="3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CO"/>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7" name="6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O"/>
          </a:p>
        </p:txBody>
      </p:sp>
      <p:sp>
        <p:nvSpPr>
          <p:cNvPr id="3" name="2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CO"/>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CO"/>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1047AB2-0D0D-4ACE-9B01-A647747E1C90}" type="datetimeFigureOut">
              <a:rPr lang="es-CO" smtClean="0"/>
              <a:pPr/>
              <a:t>24/06/2014</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90080867-A867-49BA-B355-7226C5669FB2}" type="slidenum">
              <a:rPr lang="es-CO" smtClean="0"/>
              <a:pPr/>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99"/>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O"/>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O"/>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47AB2-0D0D-4ACE-9B01-A647747E1C90}" type="datetimeFigureOut">
              <a:rPr lang="es-CO" smtClean="0"/>
              <a:pPr/>
              <a:t>24/06/2014</a:t>
            </a:fld>
            <a:endParaRPr lang="es-CO"/>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080867-A867-49BA-B355-7226C5669FB2}" type="slidenum">
              <a:rPr lang="es-CO" smtClean="0"/>
              <a:pPr/>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fraccioni/Voz_9.mp3" TargetMode="Externa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hyperlink" Target="Audios_fraccioni/Voz_11.mp3" TargetMode="External"/><Relationship Id="rId7" Type="http://schemas.openxmlformats.org/officeDocument/2006/relationships/image" Target="../media/image10.jpeg"/><Relationship Id="rId2" Type="http://schemas.openxmlformats.org/officeDocument/2006/relationships/hyperlink" Target="Audios_fraccioni/Voz_10.mp3" TargetMode="Externa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hyperlink" Target="http://es.melodyloops.com/search/The+next+game/" TargetMode="External"/><Relationship Id="rId4" Type="http://schemas.openxmlformats.org/officeDocument/2006/relationships/hyperlink" Target="Audios_fraccioni/Voz_12.mp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matematin/Voz_13.mp3" TargetMode="Externa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Audios_fraccioni/Voz_5.mp3" TargetMode="External"/><Relationship Id="rId7" Type="http://schemas.openxmlformats.org/officeDocument/2006/relationships/image" Target="../media/image11.jpeg"/><Relationship Id="rId2" Type="http://schemas.openxmlformats.org/officeDocument/2006/relationships/hyperlink" Target="Audios_matematin/Voz_14.mp3" TargetMode="External"/><Relationship Id="rId1" Type="http://schemas.openxmlformats.org/officeDocument/2006/relationships/slideLayout" Target="../slideLayouts/slideLayout7.xml"/><Relationship Id="rId6" Type="http://schemas.openxmlformats.org/officeDocument/2006/relationships/hyperlink" Target="http://es.melodyloops.com/search/The+next+game/" TargetMode="External"/><Relationship Id="rId5" Type="http://schemas.openxmlformats.org/officeDocument/2006/relationships/hyperlink" Target="Audios_fraccioni/Voz_7.mp3" TargetMode="External"/><Relationship Id="rId4" Type="http://schemas.openxmlformats.org/officeDocument/2006/relationships/hyperlink" Target="Audios_matematin/Voz_6.mp3"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fraccioni/Voz_15.mp3" TargetMode="Externa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Audios_fraccioni/Voz_11.mp3" TargetMode="External"/><Relationship Id="rId7" Type="http://schemas.openxmlformats.org/officeDocument/2006/relationships/image" Target="../media/image14.jpeg"/><Relationship Id="rId2" Type="http://schemas.openxmlformats.org/officeDocument/2006/relationships/hyperlink" Target="Audios_fraccioni/Voz_16.mp3" TargetMode="Externa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hyperlink" Target="http://es.melodyloops.com/search/The+next+game/" TargetMode="External"/><Relationship Id="rId4" Type="http://schemas.openxmlformats.org/officeDocument/2006/relationships/hyperlink" Target="Audios_fraccioni/Voz_12.mp3" TargetMode="External"/><Relationship Id="rId9" Type="http://schemas.openxmlformats.org/officeDocument/2006/relationships/image" Target="../media/image16.jpeg"/></Relationships>
</file>

<file path=ppt/slides/_rels/slide1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Audios_fraccioni/Voz_12.mp3" TargetMode="External"/><Relationship Id="rId7" Type="http://schemas.openxmlformats.org/officeDocument/2006/relationships/image" Target="../media/image15.jpeg"/><Relationship Id="rId2" Type="http://schemas.openxmlformats.org/officeDocument/2006/relationships/hyperlink" Target="Audios_fraccioni/Voz_11.mp3" TargetMode="Externa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3.jpeg"/><Relationship Id="rId4" Type="http://schemas.openxmlformats.org/officeDocument/2006/relationships/hyperlink" Target="http://es.melodyloops.com/search/The+next+game/"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Audios_fraccioni/Voz_12.mp3" TargetMode="External"/><Relationship Id="rId7" Type="http://schemas.openxmlformats.org/officeDocument/2006/relationships/image" Target="../media/image15.jpeg"/><Relationship Id="rId2" Type="http://schemas.openxmlformats.org/officeDocument/2006/relationships/hyperlink" Target="Audios_fraccioni/Voz_11.mp3" TargetMode="Externa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3.jpeg"/><Relationship Id="rId4" Type="http://schemas.openxmlformats.org/officeDocument/2006/relationships/hyperlink" Target="http://es.melodyloops.com/search/The+next+game/"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Audios_fraccioni/Voz_12.mp3" TargetMode="External"/><Relationship Id="rId7" Type="http://schemas.openxmlformats.org/officeDocument/2006/relationships/image" Target="../media/image15.jpeg"/><Relationship Id="rId2" Type="http://schemas.openxmlformats.org/officeDocument/2006/relationships/hyperlink" Target="Audios_fraccioni/Voz_11.mp3" TargetMode="Externa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3.jpeg"/><Relationship Id="rId4" Type="http://schemas.openxmlformats.org/officeDocument/2006/relationships/hyperlink" Target="http://es.melodyloops.com/search/The+next+game/"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Audios_fraccioni/Voz_12.mp3" TargetMode="External"/><Relationship Id="rId7" Type="http://schemas.openxmlformats.org/officeDocument/2006/relationships/image" Target="../media/image20.jpeg"/><Relationship Id="rId2" Type="http://schemas.openxmlformats.org/officeDocument/2006/relationships/hyperlink" Target="Audios_fraccioni/Voz_11.mp3" TargetMode="Externa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hyperlink" Target="http://es.melodyloops.com/search/The+next+game/" TargetMode="External"/><Relationship Id="rId4" Type="http://schemas.openxmlformats.org/officeDocument/2006/relationships/hyperlink" Target="Audios_matematin/Voz_21.mp3" TargetMode="External"/><Relationship Id="rId9"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matematin/Voz_13.mp3" TargetMode="Externa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Audios_fraccioni/Voz_5.mp3" TargetMode="External"/><Relationship Id="rId7" Type="http://schemas.openxmlformats.org/officeDocument/2006/relationships/image" Target="../media/image21.jpeg"/><Relationship Id="rId2" Type="http://schemas.openxmlformats.org/officeDocument/2006/relationships/hyperlink" Target="Audios_matematin/Voz_23.mp3" TargetMode="External"/><Relationship Id="rId1" Type="http://schemas.openxmlformats.org/officeDocument/2006/relationships/slideLayout" Target="../slideLayouts/slideLayout7.xml"/><Relationship Id="rId6" Type="http://schemas.openxmlformats.org/officeDocument/2006/relationships/hyperlink" Target="http://es.melodyloops.com/search/The+next+game/" TargetMode="External"/><Relationship Id="rId5" Type="http://schemas.openxmlformats.org/officeDocument/2006/relationships/hyperlink" Target="Audios_fraccioni/Voz_7.mp3" TargetMode="External"/><Relationship Id="rId4" Type="http://schemas.openxmlformats.org/officeDocument/2006/relationships/hyperlink" Target="Audios_matematin/Voz_6.mp3"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fraccioni/Voz_17.mp3" TargetMode="Externa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es.melodyloops.com/search/The+next+game/"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matematin/Voz_13.mp3" TargetMode="Externa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2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hyperlink" Target="Audios_fraccioni/Voz_5.mp3" TargetMode="External"/><Relationship Id="rId7" Type="http://schemas.openxmlformats.org/officeDocument/2006/relationships/image" Target="../media/image25.jpeg"/><Relationship Id="rId2" Type="http://schemas.openxmlformats.org/officeDocument/2006/relationships/hyperlink" Target="Audios_matematin/Voz_24.mp3" TargetMode="External"/><Relationship Id="rId1" Type="http://schemas.openxmlformats.org/officeDocument/2006/relationships/slideLayout" Target="../slideLayouts/slideLayout7.xml"/><Relationship Id="rId6" Type="http://schemas.openxmlformats.org/officeDocument/2006/relationships/hyperlink" Target="http://es.melodyloops.com/search/The+next+game/" TargetMode="External"/><Relationship Id="rId5" Type="http://schemas.openxmlformats.org/officeDocument/2006/relationships/hyperlink" Target="Audios_fraccioni/Voz_27.mp3" TargetMode="External"/><Relationship Id="rId4" Type="http://schemas.openxmlformats.org/officeDocument/2006/relationships/hyperlink" Target="Audios_matematin/Voz_6.mp3"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es.melodyloops.com/search/The+next+game/" TargetMode="Externa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es.melodyloops.com/search/The+next+game/" TargetMode="Externa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es.melodyloops.com/search/The+next+game/" TargetMode="Externa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matematin/Voz_13.mp3" TargetMode="Externa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Audios_fraccioni/Voz_5.mp3" TargetMode="External"/><Relationship Id="rId7" Type="http://schemas.openxmlformats.org/officeDocument/2006/relationships/image" Target="../media/image30.jpeg"/><Relationship Id="rId2" Type="http://schemas.openxmlformats.org/officeDocument/2006/relationships/hyperlink" Target="Audios_matematin/Voz_25.mp3" TargetMode="External"/><Relationship Id="rId1" Type="http://schemas.openxmlformats.org/officeDocument/2006/relationships/slideLayout" Target="../slideLayouts/slideLayout7.xml"/><Relationship Id="rId6" Type="http://schemas.openxmlformats.org/officeDocument/2006/relationships/hyperlink" Target="http://es.melodyloops.com/search/The+next+game/" TargetMode="External"/><Relationship Id="rId5" Type="http://schemas.openxmlformats.org/officeDocument/2006/relationships/hyperlink" Target="Audios_matematin/Voz_22.mp3" TargetMode="External"/><Relationship Id="rId4" Type="http://schemas.openxmlformats.org/officeDocument/2006/relationships/hyperlink" Target="Audios_matematin/Voz_6.mp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fraccioni/Voz_18.mp3" TargetMode="Externa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hyperlink" Target="Audios_fraccioni/Voz_18.mp3"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0.jpeg"/><Relationship Id="rId4" Type="http://schemas.openxmlformats.org/officeDocument/2006/relationships/hyperlink" Target="http://es.melodyloops.com/search/The+next+gam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Audios_fraccioni/Voz_18.mp3"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0.jpeg"/><Relationship Id="rId4" Type="http://schemas.openxmlformats.org/officeDocument/2006/relationships/hyperlink" Target="http://es.melodyloops.com/search/The+next+gam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Audios_fraccioni/Voz_18.mp3"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0.jpeg"/><Relationship Id="rId4" Type="http://schemas.openxmlformats.org/officeDocument/2006/relationships/hyperlink" Target="http://es.melodyloops.com/search/The+next+gam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matematin/Voz_13.mp3" TargetMode="Externa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hyperlink" Target="Audios_fraccioni/Voz_19.mp3" TargetMode="External"/><Relationship Id="rId7"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hyperlink" Target="http://es.melodyloops.com/search/The+next+game/" TargetMode="External"/><Relationship Id="rId4" Type="http://schemas.openxmlformats.org/officeDocument/2006/relationships/hyperlink" Target="Audios_probemin/Voz_19.mp3"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jpe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es.melodyloops.com/search/The+next+game/" TargetMode="External"/><Relationship Id="rId9" Type="http://schemas.openxmlformats.org/officeDocument/2006/relationships/image" Target="../media/image41.jpe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hyperlink" Target="http://es.melodyloops.com/search/The+next+gam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hyperlink" Target="http://es.melodyloops.com/search/The+next+game/"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es.melodyloops.com/search/The+next+game/"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hyperlink" Target="http://es.melodyloops.com/search/The+next+gam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hyperlink" Target="http://es.melodyloops.com/search/The+next+gam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Audios_matematin/Voz_20.mp3" TargetMode="External"/><Relationship Id="rId7"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36.jpeg"/><Relationship Id="rId4" Type="http://schemas.openxmlformats.org/officeDocument/2006/relationships/hyperlink" Target="http://es.melodyloops.com/search/The+next+gam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matematin/Voz_1.mp3" TargetMode="Externa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matematin/Voz_2.mp3" TargetMode="Externa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matematin/Voz_3.mp3" TargetMode="Externa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Audios_fraccioni/Voz_5.mp3" TargetMode="External"/><Relationship Id="rId7" Type="http://schemas.openxmlformats.org/officeDocument/2006/relationships/image" Target="../media/image5.jpeg"/><Relationship Id="rId2" Type="http://schemas.openxmlformats.org/officeDocument/2006/relationships/hyperlink" Target="Audios_matematin/Voz_4.mp3" TargetMode="External"/><Relationship Id="rId1" Type="http://schemas.openxmlformats.org/officeDocument/2006/relationships/slideLayout" Target="../slideLayouts/slideLayout7.xml"/><Relationship Id="rId6" Type="http://schemas.openxmlformats.org/officeDocument/2006/relationships/hyperlink" Target="http://es.melodyloops.com/search/The+next+game/" TargetMode="External"/><Relationship Id="rId5" Type="http://schemas.openxmlformats.org/officeDocument/2006/relationships/hyperlink" Target="Audios_fraccioni/Voz_7.mp3" TargetMode="External"/><Relationship Id="rId4" Type="http://schemas.openxmlformats.org/officeDocument/2006/relationships/hyperlink" Target="Audios_matematin/Voz_6.mp3"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es.melodyloops.com/search/The+next+game/" TargetMode="External"/><Relationship Id="rId2" Type="http://schemas.openxmlformats.org/officeDocument/2006/relationships/hyperlink" Target="Audios_fraccioni/Voz_8.mp3" TargetMode="External"/><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475656" y="692696"/>
            <a:ext cx="6984776" cy="461665"/>
          </a:xfrm>
          <a:prstGeom prst="rect">
            <a:avLst/>
          </a:prstGeom>
          <a:noFill/>
        </p:spPr>
        <p:txBody>
          <a:bodyPr wrap="square" rtlCol="0">
            <a:spAutoFit/>
          </a:bodyPr>
          <a:lstStyle/>
          <a:p>
            <a:pPr algn="ctr"/>
            <a:r>
              <a:rPr lang="es-MX" sz="2400" b="1" dirty="0" smtClean="0">
                <a:solidFill>
                  <a:srgbClr val="000066"/>
                </a:solidFill>
                <a:latin typeface="Times New Roman" pitchFamily="18" charset="0"/>
                <a:ea typeface="SimSun" pitchFamily="2" charset="-122"/>
                <a:cs typeface="Times New Roman" pitchFamily="18" charset="0"/>
              </a:rPr>
              <a:t>MAESTRÍA EN INFORMÁTICA EDUCATIVA</a:t>
            </a:r>
            <a:endParaRPr lang="es-MX" sz="2400" b="1" dirty="0">
              <a:solidFill>
                <a:srgbClr val="000066"/>
              </a:solidFill>
              <a:latin typeface="Times New Roman" pitchFamily="18" charset="0"/>
              <a:ea typeface="SimSun" pitchFamily="2" charset="-122"/>
              <a:cs typeface="Times New Roman" pitchFamily="18" charset="0"/>
            </a:endParaRPr>
          </a:p>
        </p:txBody>
      </p:sp>
      <p:sp>
        <p:nvSpPr>
          <p:cNvPr id="6" name="5 CuadroTexto"/>
          <p:cNvSpPr txBox="1"/>
          <p:nvPr/>
        </p:nvSpPr>
        <p:spPr>
          <a:xfrm>
            <a:off x="2339752" y="1556792"/>
            <a:ext cx="4536504" cy="830997"/>
          </a:xfrm>
          <a:prstGeom prst="rect">
            <a:avLst/>
          </a:prstGeom>
          <a:noFill/>
        </p:spPr>
        <p:txBody>
          <a:bodyPr wrap="square" rtlCol="0">
            <a:spAutoFit/>
          </a:bodyPr>
          <a:lstStyle/>
          <a:p>
            <a:pPr algn="ctr"/>
            <a:r>
              <a:rPr lang="es-MX" sz="2400" b="1" dirty="0" smtClean="0">
                <a:solidFill>
                  <a:srgbClr val="000066"/>
                </a:solidFill>
                <a:latin typeface="Times New Roman" pitchFamily="18" charset="0"/>
                <a:cs typeface="Times New Roman" pitchFamily="18" charset="0"/>
              </a:rPr>
              <a:t>MATERIAL EDUCATIVO DIGITAL</a:t>
            </a:r>
            <a:endParaRPr lang="es-MX" sz="2400" b="1" dirty="0">
              <a:solidFill>
                <a:srgbClr val="000066"/>
              </a:solidFill>
              <a:latin typeface="Times New Roman" pitchFamily="18" charset="0"/>
              <a:cs typeface="Times New Roman" pitchFamily="18" charset="0"/>
            </a:endParaRPr>
          </a:p>
        </p:txBody>
      </p:sp>
      <p:sp>
        <p:nvSpPr>
          <p:cNvPr id="7" name="6 CuadroTexto"/>
          <p:cNvSpPr txBox="1"/>
          <p:nvPr/>
        </p:nvSpPr>
        <p:spPr>
          <a:xfrm>
            <a:off x="2483768" y="2636912"/>
            <a:ext cx="4464496" cy="461665"/>
          </a:xfrm>
          <a:prstGeom prst="rect">
            <a:avLst/>
          </a:prstGeom>
          <a:solidFill>
            <a:srgbClr val="FFFF99"/>
          </a:solidFill>
        </p:spPr>
        <p:txBody>
          <a:bodyPr wrap="square" rtlCol="0">
            <a:spAutoFit/>
          </a:bodyPr>
          <a:lstStyle/>
          <a:p>
            <a:pPr algn="ctr"/>
            <a:r>
              <a:rPr lang="es-MX" sz="2400" b="1" dirty="0" smtClean="0">
                <a:solidFill>
                  <a:srgbClr val="000066"/>
                </a:solidFill>
                <a:latin typeface="Times New Roman" pitchFamily="18" charset="0"/>
                <a:cs typeface="Times New Roman" pitchFamily="18" charset="0"/>
              </a:rPr>
              <a:t>PRESENTADO POR</a:t>
            </a:r>
            <a:endParaRPr lang="es-MX" sz="2400" b="1" dirty="0">
              <a:solidFill>
                <a:srgbClr val="000066"/>
              </a:solidFill>
              <a:latin typeface="Times New Roman" pitchFamily="18" charset="0"/>
              <a:cs typeface="Times New Roman" pitchFamily="18" charset="0"/>
            </a:endParaRPr>
          </a:p>
        </p:txBody>
      </p:sp>
      <p:sp>
        <p:nvSpPr>
          <p:cNvPr id="8" name="7 CuadroTexto"/>
          <p:cNvSpPr txBox="1"/>
          <p:nvPr/>
        </p:nvSpPr>
        <p:spPr>
          <a:xfrm>
            <a:off x="3203848" y="3501008"/>
            <a:ext cx="3744416" cy="830997"/>
          </a:xfrm>
          <a:prstGeom prst="rect">
            <a:avLst/>
          </a:prstGeom>
          <a:noFill/>
        </p:spPr>
        <p:txBody>
          <a:bodyPr wrap="square" rtlCol="0">
            <a:spAutoFit/>
          </a:bodyPr>
          <a:lstStyle/>
          <a:p>
            <a:pPr algn="ctr"/>
            <a:r>
              <a:rPr lang="es-MX" sz="2400" b="1" dirty="0" smtClean="0">
                <a:solidFill>
                  <a:srgbClr val="000066"/>
                </a:solidFill>
                <a:latin typeface="Times New Roman" pitchFamily="18" charset="0"/>
                <a:cs typeface="Times New Roman" pitchFamily="18" charset="0"/>
              </a:rPr>
              <a:t>JOSE DANIEL PARRADO GUEVARA</a:t>
            </a:r>
            <a:endParaRPr lang="es-MX" sz="2400" b="1" dirty="0">
              <a:solidFill>
                <a:srgbClr val="000066"/>
              </a:solidFill>
              <a:latin typeface="Times New Roman" pitchFamily="18" charset="0"/>
              <a:cs typeface="Times New Roman" pitchFamily="18" charset="0"/>
            </a:endParaRPr>
          </a:p>
        </p:txBody>
      </p:sp>
      <p:sp>
        <p:nvSpPr>
          <p:cNvPr id="9" name="8 CuadroTexto"/>
          <p:cNvSpPr txBox="1"/>
          <p:nvPr/>
        </p:nvSpPr>
        <p:spPr>
          <a:xfrm>
            <a:off x="899592" y="4581128"/>
            <a:ext cx="7848872" cy="1200329"/>
          </a:xfrm>
          <a:prstGeom prst="rect">
            <a:avLst/>
          </a:prstGeom>
          <a:noFill/>
        </p:spPr>
        <p:txBody>
          <a:bodyPr wrap="square" rtlCol="0">
            <a:spAutoFit/>
          </a:bodyPr>
          <a:lstStyle/>
          <a:p>
            <a:pPr algn="ctr"/>
            <a:r>
              <a:rPr lang="es-MX" sz="2400" b="1" dirty="0" smtClean="0">
                <a:solidFill>
                  <a:srgbClr val="000066"/>
                </a:solidFill>
                <a:latin typeface="Times New Roman" pitchFamily="18" charset="0"/>
                <a:cs typeface="Times New Roman" pitchFamily="18" charset="0"/>
              </a:rPr>
              <a:t>UNIVERSIDAD DE LA SABANA</a:t>
            </a:r>
          </a:p>
          <a:p>
            <a:pPr algn="ctr"/>
            <a:r>
              <a:rPr lang="es-MX" sz="2400" b="1" dirty="0" smtClean="0">
                <a:solidFill>
                  <a:srgbClr val="000066"/>
                </a:solidFill>
                <a:latin typeface="Times New Roman" pitchFamily="18" charset="0"/>
                <a:cs typeface="Times New Roman" pitchFamily="18" charset="0"/>
              </a:rPr>
              <a:t>CENTRO DE TECNOLOGÍAS PARA LA ACADEMIA </a:t>
            </a:r>
          </a:p>
          <a:p>
            <a:pPr algn="ctr"/>
            <a:r>
              <a:rPr lang="es-MX" sz="2400" b="1" dirty="0" smtClean="0">
                <a:solidFill>
                  <a:srgbClr val="000066"/>
                </a:solidFill>
                <a:latin typeface="Times New Roman" pitchFamily="18" charset="0"/>
                <a:cs typeface="Times New Roman" pitchFamily="18" charset="0"/>
              </a:rPr>
              <a:t>CHIA. COLOMBIA , 2014</a:t>
            </a:r>
            <a:endParaRPr lang="es-MX" sz="2400" b="1" dirty="0">
              <a:solidFill>
                <a:srgbClr val="000066"/>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739481"/>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r>
                        <a:rPr lang="es-CO" sz="1400" dirty="0" smtClean="0">
                          <a:latin typeface="Times New Roman" pitchFamily="18" charset="0"/>
                          <a:ea typeface="Times New Roman"/>
                          <a:cs typeface="Times New Roman" pitchFamily="18" charset="0"/>
                        </a:rPr>
                        <a:t>Fraccioni: Observa</a:t>
                      </a:r>
                      <a:r>
                        <a:rPr lang="es-CO" sz="1400" baseline="0" dirty="0" smtClean="0">
                          <a:latin typeface="Times New Roman" pitchFamily="18" charset="0"/>
                          <a:ea typeface="Times New Roman"/>
                          <a:cs typeface="Times New Roman" pitchFamily="18" charset="0"/>
                        </a:rPr>
                        <a:t> como se leen los siguientes fraccionarios: Un medio, dos tercios, un cuarto, un quinto, un sexto, un séptimo, dos octavos, tres novenos,  un décimo,. A partir de  once agregamos , la terminación </a:t>
                      </a:r>
                      <a:r>
                        <a:rPr lang="es-CO" sz="1400" baseline="0" dirty="0" err="1" smtClean="0">
                          <a:latin typeface="Times New Roman" pitchFamily="18" charset="0"/>
                          <a:ea typeface="Times New Roman"/>
                          <a:cs typeface="Times New Roman" pitchFamily="18" charset="0"/>
                        </a:rPr>
                        <a:t>avos</a:t>
                      </a:r>
                      <a:r>
                        <a:rPr lang="es-CO" sz="1400" baseline="0" dirty="0" smtClean="0">
                          <a:latin typeface="Times New Roman" pitchFamily="18" charset="0"/>
                          <a:ea typeface="Times New Roman"/>
                          <a:cs typeface="Times New Roman" pitchFamily="18" charset="0"/>
                        </a:rPr>
                        <a:t>, así un </a:t>
                      </a:r>
                      <a:r>
                        <a:rPr lang="es-CO" sz="1400" baseline="0" dirty="0" err="1" smtClean="0">
                          <a:latin typeface="Times New Roman" pitchFamily="18" charset="0"/>
                          <a:ea typeface="Times New Roman"/>
                          <a:cs typeface="Times New Roman" pitchFamily="18" charset="0"/>
                        </a:rPr>
                        <a:t>oncevo</a:t>
                      </a:r>
                      <a:r>
                        <a:rPr lang="es-CO" sz="1400" baseline="0" dirty="0" smtClean="0">
                          <a:latin typeface="Times New Roman" pitchFamily="18" charset="0"/>
                          <a:ea typeface="Times New Roman"/>
                          <a:cs typeface="Times New Roman" pitchFamily="18" charset="0"/>
                        </a:rPr>
                        <a:t>, un doceavo.</a:t>
                      </a:r>
                    </a:p>
                    <a:p>
                      <a:pPr>
                        <a:spcAft>
                          <a:spcPts val="0"/>
                        </a:spcAft>
                      </a:pPr>
                      <a:r>
                        <a:rPr lang="es-CO" sz="1400" baseline="0" dirty="0" smtClean="0">
                          <a:latin typeface="Times New Roman" pitchFamily="18" charset="0"/>
                          <a:ea typeface="Times New Roman"/>
                          <a:cs typeface="Times New Roman" pitchFamily="18" charset="0"/>
                        </a:rPr>
                        <a:t>Adelante amiguitos.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Voz9</a:t>
                      </a:r>
                      <a:endParaRPr lang="es-CO" sz="2000" b="1" dirty="0" smtClean="0">
                        <a:solidFill>
                          <a:srgbClr val="0000CC"/>
                        </a:solidFill>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Fondo del río, agua en movimiento, arboles, montañas., pájaros volando. Luego aparece fraccioni  (pez) del fondo del río moviendo la cabeza,  boca y cola quien va explicando el respectivo video.</a:t>
                      </a:r>
                    </a:p>
                    <a:p>
                      <a:pPr>
                        <a:spcAft>
                          <a:spcPts val="0"/>
                        </a:spcAft>
                      </a:pPr>
                      <a:r>
                        <a:rPr lang="es-CO" sz="1400" baseline="0" dirty="0" smtClean="0">
                          <a:latin typeface="Times New Roman" pitchFamily="18" charset="0"/>
                          <a:ea typeface="Times New Roman"/>
                          <a:cs typeface="Times New Roman" pitchFamily="18" charset="0"/>
                        </a:rPr>
                        <a:t>Aparece de arriba hacia una pancarta en la que se emitirá otra animación, donde van saliendo las siguientes imágenes:  Pizza que se divide en dos de las cuales ½  se va, quedando en la pantalla ½ . Aparece el nombre de un medio como se observa en la imagen de la pancarta. Así continuará  hasta doceavos 2/3 , ¼,  1/5, 1/6, 1/7, 2/8, 3/9, 1/10, 1/11, 1/12.  Cada fraccionario aparece en forma dinámica con su respectivo nombre (ver  ejemplo de la imagen de la pancarta), a la par con la voz de  fraccioni. </a:t>
                      </a:r>
                    </a:p>
                    <a:p>
                      <a:pPr>
                        <a:spcAft>
                          <a:spcPts val="0"/>
                        </a:spcAft>
                      </a:pPr>
                      <a:r>
                        <a:rPr lang="es-CO" sz="1400" baseline="0" dirty="0" smtClean="0">
                          <a:latin typeface="Times New Roman" pitchFamily="18" charset="0"/>
                          <a:ea typeface="Times New Roman"/>
                          <a:cs typeface="Times New Roman" pitchFamily="18" charset="0"/>
                        </a:rPr>
                        <a:t>Posteriormente “fraccioni” desaparece en el fondo del río. Clic en el botón “continuar” da paso a la pantalla N° 7.</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585690"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6</a:t>
            </a:r>
            <a:endParaRPr lang="es-CO" b="1" dirty="0">
              <a:solidFill>
                <a:srgbClr val="C00000"/>
              </a:solidFill>
              <a:latin typeface="Arial" pitchFamily="34" charset="0"/>
              <a:cs typeface="Arial" pitchFamily="34" charset="0"/>
            </a:endParaRPr>
          </a:p>
        </p:txBody>
      </p:sp>
      <p:pic>
        <p:nvPicPr>
          <p:cNvPr id="3074" name="Picture 2" descr="C:\Users\TRABAJO\Pictures\Mis escaneos\escanear0049.jpg"/>
          <p:cNvPicPr>
            <a:picLocks noChangeAspect="1" noChangeArrowheads="1"/>
          </p:cNvPicPr>
          <p:nvPr/>
        </p:nvPicPr>
        <p:blipFill>
          <a:blip r:embed="rId4" cstate="print"/>
          <a:srcRect/>
          <a:stretch>
            <a:fillRect/>
          </a:stretch>
        </p:blipFill>
        <p:spPr bwMode="auto">
          <a:xfrm>
            <a:off x="395537" y="1044949"/>
            <a:ext cx="5112568" cy="254652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5"/>
          <a:ext cx="8496944" cy="6005770"/>
        </p:xfrm>
        <a:graphic>
          <a:graphicData uri="http://schemas.openxmlformats.org/drawingml/2006/table">
            <a:tbl>
              <a:tblPr/>
              <a:tblGrid>
                <a:gridCol w="5385247"/>
                <a:gridCol w="3111697"/>
              </a:tblGrid>
              <a:tr h="2805370">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r>
                        <a:rPr lang="es-CO" sz="1400" dirty="0" smtClean="0">
                          <a:latin typeface="Times New Roman" pitchFamily="18" charset="0"/>
                          <a:ea typeface="Times New Roman"/>
                          <a:cs typeface="Times New Roman" pitchFamily="18" charset="0"/>
                        </a:rPr>
                        <a:t>Fraccioni: En</a:t>
                      </a:r>
                      <a:r>
                        <a:rPr lang="es-CO" sz="1400" baseline="0" dirty="0" smtClean="0">
                          <a:latin typeface="Times New Roman" pitchFamily="18" charset="0"/>
                          <a:ea typeface="Times New Roman"/>
                          <a:cs typeface="Times New Roman" pitchFamily="18" charset="0"/>
                        </a:rPr>
                        <a:t> los siguientes ejercicios arrastra el respectivo fraccionario, sobre la imagen correspondiente.  </a:t>
                      </a: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Voz10</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Si está bien,  fraccioni  (pez)dice: “Muy bien”, ¡felicitaciones! Continua. Si está mal, pecini dice: OH NO…inténtalo de nuevo. </a:t>
                      </a:r>
                      <a:r>
                        <a:rPr lang="es-CO" sz="2000" b="1" baseline="0" dirty="0" smtClean="0">
                          <a:solidFill>
                            <a:srgbClr val="0000CC"/>
                          </a:solidFill>
                          <a:latin typeface="Times New Roman" pitchFamily="18" charset="0"/>
                          <a:ea typeface="Times New Roman"/>
                          <a:cs typeface="Times New Roman" pitchFamily="18" charset="0"/>
                          <a:hlinkClick r:id="rId3" action="ppaction://hlinkfile"/>
                        </a:rPr>
                        <a:t>Voz11</a:t>
                      </a:r>
                      <a:r>
                        <a:rPr lang="es-CO" sz="2000" b="1" baseline="0" dirty="0" smtClean="0">
                          <a:solidFill>
                            <a:srgbClr val="0000CC"/>
                          </a:solidFill>
                          <a:latin typeface="Times New Roman" pitchFamily="18" charset="0"/>
                          <a:ea typeface="Times New Roman"/>
                          <a:cs typeface="Times New Roman" pitchFamily="18" charset="0"/>
                        </a:rPr>
                        <a:t>      </a:t>
                      </a:r>
                      <a:r>
                        <a:rPr lang="es-CO" sz="2000" b="1" baseline="0" dirty="0" smtClean="0">
                          <a:solidFill>
                            <a:srgbClr val="C00000"/>
                          </a:solidFill>
                          <a:latin typeface="Times New Roman" pitchFamily="18" charset="0"/>
                          <a:ea typeface="Times New Roman"/>
                          <a:cs typeface="Times New Roman" pitchFamily="18" charset="0"/>
                          <a:hlinkClick r:id="rId4" action="ppaction://hlinkfile"/>
                        </a:rPr>
                        <a:t>Voz12</a:t>
                      </a:r>
                      <a:endParaRPr lang="es-CO" sz="2000" b="1" baseline="0" dirty="0" smtClean="0">
                        <a:solidFill>
                          <a:srgbClr val="C00000"/>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Este proceso se debe dar cada vez que arrastre un fraccionario.</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3027278">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Fondo del río, agua en movimiento, arboles, montañas., pájaros volando. Luego aparece fraccioni (pez) del fondo del río moviendo la cabeza,  boca y cola quien va explicando el respectivo  proceso. Aparece de arriba hacia abajo una pancarta  con seis imágenes , donde el estudiante pueda arrastrar el fraccionario sobre la respectiva imagen.  En la parte superior de la pancarta el mensaje: “Arrastra cada fraccionario sobre la imagen correspondiente”. Al final el programa emitirá el mensaje haz ganado____ puntos. Por cada ejercicio que realice bien asignar un punto. Si lo hace mal el fraccionario se devuelve a su posición.</a:t>
                      </a:r>
                    </a:p>
                    <a:p>
                      <a:pPr>
                        <a:spcAft>
                          <a:spcPts val="0"/>
                        </a:spcAft>
                      </a:pPr>
                      <a:r>
                        <a:rPr lang="es-CO" sz="1400" baseline="0" dirty="0" smtClean="0">
                          <a:latin typeface="Times New Roman" pitchFamily="18" charset="0"/>
                          <a:ea typeface="Times New Roman"/>
                          <a:cs typeface="Times New Roman" pitchFamily="18" charset="0"/>
                        </a:rPr>
                        <a:t>Cuando se termine de arrastrar todos los fraccionarios “fraccioni” dice el mensaje y desaparece  en el fondo del río.</a:t>
                      </a:r>
                    </a:p>
                    <a:p>
                      <a:pPr>
                        <a:spcAft>
                          <a:spcPts val="0"/>
                        </a:spcAft>
                      </a:pPr>
                      <a:r>
                        <a:rPr lang="es-CO" sz="1400" baseline="0" dirty="0" smtClean="0">
                          <a:latin typeface="Times New Roman" pitchFamily="18" charset="0"/>
                          <a:ea typeface="Times New Roman"/>
                          <a:cs typeface="Times New Roman" pitchFamily="18" charset="0"/>
                        </a:rPr>
                        <a:t>Botón “Continuar” para dar paso a la pantalla N° 8.</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5"/>
                        </a:rPr>
                        <a:t>http://es.melodyloops.com/search/The+next+game</a:t>
                      </a:r>
                      <a:r>
                        <a:rPr lang="es-CO" sz="1200" u="sng" dirty="0" smtClean="0">
                          <a:solidFill>
                            <a:srgbClr val="0000FF"/>
                          </a:solidFill>
                          <a:latin typeface="Times New Roman"/>
                          <a:ea typeface="Times New Roman"/>
                          <a:cs typeface="Times New Roman"/>
                          <a:hlinkClick r:id="rId5"/>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585690"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7</a:t>
            </a:r>
            <a:endParaRPr lang="es-CO" b="1" dirty="0">
              <a:solidFill>
                <a:srgbClr val="C00000"/>
              </a:solidFill>
              <a:latin typeface="Arial" pitchFamily="34" charset="0"/>
              <a:cs typeface="Arial" pitchFamily="34" charset="0"/>
            </a:endParaRPr>
          </a:p>
        </p:txBody>
      </p:sp>
      <p:pic>
        <p:nvPicPr>
          <p:cNvPr id="4098" name="Picture 2" descr="C:\Users\TRABAJO\Pictures\Mis escaneos\escanear0050.jpg"/>
          <p:cNvPicPr>
            <a:picLocks noChangeAspect="1" noChangeArrowheads="1"/>
          </p:cNvPicPr>
          <p:nvPr/>
        </p:nvPicPr>
        <p:blipFill>
          <a:blip r:embed="rId6" cstate="print"/>
          <a:srcRect/>
          <a:stretch>
            <a:fillRect/>
          </a:stretch>
        </p:blipFill>
        <p:spPr bwMode="auto">
          <a:xfrm>
            <a:off x="323528" y="980728"/>
            <a:ext cx="5184576" cy="2550819"/>
          </a:xfrm>
          <a:prstGeom prst="rect">
            <a:avLst/>
          </a:prstGeom>
          <a:noFill/>
        </p:spPr>
      </p:pic>
      <p:pic>
        <p:nvPicPr>
          <p:cNvPr id="6146" name="Picture 2" descr="C:\Users\TRABAJO\Pictures\Mis escaneos\escanear0084.jpg"/>
          <p:cNvPicPr>
            <a:picLocks noChangeAspect="1" noChangeArrowheads="1"/>
          </p:cNvPicPr>
          <p:nvPr/>
        </p:nvPicPr>
        <p:blipFill>
          <a:blip r:embed="rId7" cstate="print"/>
          <a:srcRect/>
          <a:stretch>
            <a:fillRect/>
          </a:stretch>
        </p:blipFill>
        <p:spPr bwMode="auto">
          <a:xfrm>
            <a:off x="611560" y="1628800"/>
            <a:ext cx="2526406" cy="1723690"/>
          </a:xfrm>
          <a:prstGeom prst="rect">
            <a:avLst/>
          </a:prstGeom>
          <a:noFill/>
        </p:spPr>
      </p:pic>
      <p:sp>
        <p:nvSpPr>
          <p:cNvPr id="7" name="6 Rectángulo"/>
          <p:cNvSpPr/>
          <p:nvPr/>
        </p:nvSpPr>
        <p:spPr>
          <a:xfrm>
            <a:off x="755576" y="1484784"/>
            <a:ext cx="2088232" cy="360040"/>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smtClean="0">
                <a:solidFill>
                  <a:schemeClr val="tx1"/>
                </a:solidFill>
              </a:rPr>
              <a:t>Arrastra cada fraccionario sobre la imagen correspondiente</a:t>
            </a:r>
            <a:endParaRPr lang="es-CO" sz="900" dirty="0">
              <a:solidFill>
                <a:schemeClr val="tx1"/>
              </a:solidFill>
            </a:endParaRPr>
          </a:p>
        </p:txBody>
      </p:sp>
      <p:sp>
        <p:nvSpPr>
          <p:cNvPr id="8" name="7 CuadroTexto"/>
          <p:cNvSpPr txBox="1"/>
          <p:nvPr/>
        </p:nvSpPr>
        <p:spPr>
          <a:xfrm>
            <a:off x="5652120" y="5445224"/>
            <a:ext cx="3102581" cy="1015663"/>
          </a:xfrm>
          <a:prstGeom prst="rect">
            <a:avLst/>
          </a:prstGeom>
          <a:noFill/>
        </p:spPr>
        <p:txBody>
          <a:bodyPr wrap="none" rtlCol="0">
            <a:spAutoFit/>
          </a:bodyPr>
          <a:lstStyle/>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“Recuerda el numerador indica las partes </a:t>
            </a:r>
          </a:p>
          <a:p>
            <a:r>
              <a:rPr lang="es-CO" sz="1200" b="1" dirty="0" smtClean="0">
                <a:solidFill>
                  <a:srgbClr val="0000FF"/>
                </a:solidFill>
                <a:latin typeface="Times New Roman" pitchFamily="18" charset="0"/>
                <a:cs typeface="Times New Roman" pitchFamily="18" charset="0"/>
              </a:rPr>
              <a:t>tomadas (color) y el denominador las partes </a:t>
            </a:r>
          </a:p>
          <a:p>
            <a:r>
              <a:rPr lang="es-CO" sz="1200" b="1" dirty="0" smtClean="0">
                <a:solidFill>
                  <a:srgbClr val="0000FF"/>
                </a:solidFill>
                <a:latin typeface="Times New Roman" pitchFamily="18" charset="0"/>
                <a:cs typeface="Times New Roman" pitchFamily="18" charset="0"/>
              </a:rPr>
              <a:t>en que se divide la unidad”</a:t>
            </a:r>
            <a:endParaRPr lang="es-CO" sz="1200" b="1" dirty="0">
              <a:solidFill>
                <a:srgbClr val="0000FF"/>
              </a:solidFill>
              <a:latin typeface="Times New Roman" pitchFamily="18" charset="0"/>
              <a:cs typeface="Times New Roman" pitchFamily="18" charset="0"/>
            </a:endParaRPr>
          </a:p>
        </p:txBody>
      </p:sp>
      <p:cxnSp>
        <p:nvCxnSpPr>
          <p:cNvPr id="10" name="9 Conector recto de flecha"/>
          <p:cNvCxnSpPr/>
          <p:nvPr/>
        </p:nvCxnSpPr>
        <p:spPr>
          <a:xfrm flipH="1" flipV="1">
            <a:off x="1187624" y="2276872"/>
            <a:ext cx="1440160" cy="576064"/>
          </a:xfrm>
          <a:prstGeom prst="straightConnector1">
            <a:avLst/>
          </a:prstGeom>
          <a:ln>
            <a:solidFill>
              <a:srgbClr val="8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flipH="1">
            <a:off x="1187624" y="2132856"/>
            <a:ext cx="1296144" cy="3600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16 Conector recto de flecha"/>
          <p:cNvCxnSpPr/>
          <p:nvPr/>
        </p:nvCxnSpPr>
        <p:spPr>
          <a:xfrm flipH="1">
            <a:off x="1259632" y="2420888"/>
            <a:ext cx="1080120" cy="432048"/>
          </a:xfrm>
          <a:prstGeom prst="straightConnector1">
            <a:avLst/>
          </a:prstGeom>
          <a:ln>
            <a:solidFill>
              <a:srgbClr val="1C1C1C"/>
            </a:solidFill>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flipH="1">
            <a:off x="1547664" y="2492896"/>
            <a:ext cx="1080120" cy="72008"/>
          </a:xfrm>
          <a:prstGeom prst="straightConnector1">
            <a:avLst/>
          </a:prstGeom>
          <a:ln>
            <a:solidFill>
              <a:srgbClr val="FF0066"/>
            </a:solidFill>
            <a:tailEnd type="arrow"/>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p:nvPr/>
        </p:nvCxnSpPr>
        <p:spPr>
          <a:xfrm flipH="1" flipV="1">
            <a:off x="1619672" y="2204864"/>
            <a:ext cx="648072" cy="576064"/>
          </a:xfrm>
          <a:prstGeom prst="straightConnector1">
            <a:avLst/>
          </a:prstGeom>
          <a:ln>
            <a:solidFill>
              <a:srgbClr val="008000"/>
            </a:solidFill>
            <a:tailEnd type="arrow"/>
          </a:ln>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p:nvPr/>
        </p:nvCxnSpPr>
        <p:spPr>
          <a:xfrm flipH="1">
            <a:off x="1763688" y="2132856"/>
            <a:ext cx="360040" cy="720080"/>
          </a:xfrm>
          <a:prstGeom prst="straightConnector1">
            <a:avLst/>
          </a:prstGeom>
          <a:ln>
            <a:solidFill>
              <a:srgbClr val="0000CC"/>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5716076"/>
        </p:xfrm>
        <a:graphic>
          <a:graphicData uri="http://schemas.openxmlformats.org/drawingml/2006/table">
            <a:tbl>
              <a:tblPr/>
              <a:tblGrid>
                <a:gridCol w="5385247"/>
                <a:gridCol w="3111697"/>
              </a:tblGrid>
              <a:tr h="2942396">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Este es nuestro mapa de navegación, ahora selecciona el mundo al que debes ir, de acuerdo con el orden de los números. Estás a punto de encontrar el tesoro. ¡Adelante amiguitos!</a:t>
                      </a:r>
                    </a:p>
                    <a:p>
                      <a:pPr marL="0" marR="0" indent="0" algn="l" defTabSz="914400" rtl="0" eaLnBrk="1" fontAlgn="auto" latinLnBrk="0" hangingPunct="1">
                        <a:lnSpc>
                          <a:spcPct val="100000"/>
                        </a:lnSpc>
                        <a:spcBef>
                          <a:spcPts val="0"/>
                        </a:spcBef>
                        <a:spcAft>
                          <a:spcPts val="0"/>
                        </a:spcAft>
                        <a:buClrTx/>
                        <a:buSzTx/>
                        <a:buFontTx/>
                        <a:buNone/>
                        <a:tabLst/>
                        <a:defRPr/>
                      </a:pPr>
                      <a:endParaRPr lang="es-CO" sz="1400" b="1" baseline="0" dirty="0" smtClean="0">
                        <a:solidFill>
                          <a:srgbClr val="0000FF"/>
                        </a:solidFill>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Voz13</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cada mundo  uno detrás del otro moviéndose izquierda-derecha, con números de l 1 al 6cada uno con el sol en el fondo. El título en forma circular con un color vivo.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La señal del mundo al que se debe ir es un sol brillante con una mayor intensidad de luz, en este caso al mundo “La cueva” se amplia y se achica., el cual al dar clic le da paso a la pantalla N°  9</a:t>
                      </a: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Matematin aparece en la parte superior derecha  moviendo la cabeza, la boca,  se amplía , el timón se mueve izquierda-recha y viceversa y luego  dice el mensaje.</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585690"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8</a:t>
            </a:r>
            <a:endParaRPr lang="es-CO" b="1" dirty="0">
              <a:solidFill>
                <a:srgbClr val="C00000"/>
              </a:solidFill>
              <a:latin typeface="Arial" pitchFamily="34" charset="0"/>
              <a:cs typeface="Arial" pitchFamily="34" charset="0"/>
            </a:endParaRPr>
          </a:p>
        </p:txBody>
      </p:sp>
      <p:grpSp>
        <p:nvGrpSpPr>
          <p:cNvPr id="17" name="16 Grupo"/>
          <p:cNvGrpSpPr/>
          <p:nvPr/>
        </p:nvGrpSpPr>
        <p:grpSpPr>
          <a:xfrm>
            <a:off x="323528" y="980728"/>
            <a:ext cx="5256584" cy="2701395"/>
            <a:chOff x="323528" y="980728"/>
            <a:chExt cx="5256584" cy="2701395"/>
          </a:xfrm>
        </p:grpSpPr>
        <p:pic>
          <p:nvPicPr>
            <p:cNvPr id="18" name="Picture 2" descr="C:\Users\TRABAJO\Pictures\Mis escaneos\escanear0091.jpg"/>
            <p:cNvPicPr>
              <a:picLocks noChangeAspect="1" noChangeArrowheads="1"/>
            </p:cNvPicPr>
            <p:nvPr/>
          </p:nvPicPr>
          <p:blipFill>
            <a:blip r:embed="rId4" cstate="print"/>
            <a:srcRect/>
            <a:stretch>
              <a:fillRect/>
            </a:stretch>
          </p:blipFill>
          <p:spPr bwMode="auto">
            <a:xfrm>
              <a:off x="323528" y="980728"/>
              <a:ext cx="5256584" cy="2701395"/>
            </a:xfrm>
            <a:prstGeom prst="rect">
              <a:avLst/>
            </a:prstGeom>
            <a:noFill/>
          </p:spPr>
        </p:pic>
        <p:pic>
          <p:nvPicPr>
            <p:cNvPr id="19" name="Picture 2" descr="C:\Users\TRABAJO\Pictures\Mis escaneos\escanear0089.jpg"/>
            <p:cNvPicPr>
              <a:picLocks noChangeAspect="1" noChangeArrowheads="1"/>
            </p:cNvPicPr>
            <p:nvPr/>
          </p:nvPicPr>
          <p:blipFill>
            <a:blip r:embed="rId5" cstate="print"/>
            <a:srcRect/>
            <a:stretch>
              <a:fillRect/>
            </a:stretch>
          </p:blipFill>
          <p:spPr bwMode="auto">
            <a:xfrm>
              <a:off x="4644008" y="1268760"/>
              <a:ext cx="638225" cy="576064"/>
            </a:xfrm>
            <a:prstGeom prst="rect">
              <a:avLst/>
            </a:prstGeom>
            <a:noFill/>
          </p:spPr>
        </p:pic>
        <p:sp>
          <p:nvSpPr>
            <p:cNvPr id="20" name="19 CuadroTexto"/>
            <p:cNvSpPr txBox="1"/>
            <p:nvPr/>
          </p:nvSpPr>
          <p:spPr>
            <a:xfrm>
              <a:off x="2699792" y="1556792"/>
              <a:ext cx="301686" cy="369332"/>
            </a:xfrm>
            <a:prstGeom prst="rect">
              <a:avLst/>
            </a:prstGeom>
            <a:noFill/>
          </p:spPr>
          <p:txBody>
            <a:bodyPr wrap="none" rtlCol="0">
              <a:spAutoFit/>
            </a:bodyPr>
            <a:lstStyle/>
            <a:p>
              <a:r>
                <a:rPr lang="es-CO" b="1" dirty="0" smtClean="0">
                  <a:solidFill>
                    <a:srgbClr val="FF0000"/>
                  </a:solidFill>
                </a:rPr>
                <a:t>1</a:t>
              </a:r>
              <a:endParaRPr lang="es-CO" b="1" dirty="0">
                <a:solidFill>
                  <a:srgbClr val="FF0000"/>
                </a:solidFill>
              </a:endParaRPr>
            </a:p>
          </p:txBody>
        </p:sp>
        <p:sp>
          <p:nvSpPr>
            <p:cNvPr id="21" name="20 CuadroTexto"/>
            <p:cNvSpPr txBox="1"/>
            <p:nvPr/>
          </p:nvSpPr>
          <p:spPr>
            <a:xfrm>
              <a:off x="3995936" y="1844824"/>
              <a:ext cx="301686" cy="369332"/>
            </a:xfrm>
            <a:prstGeom prst="rect">
              <a:avLst/>
            </a:prstGeom>
            <a:noFill/>
          </p:spPr>
          <p:txBody>
            <a:bodyPr wrap="none" rtlCol="0">
              <a:spAutoFit/>
            </a:bodyPr>
            <a:lstStyle/>
            <a:p>
              <a:r>
                <a:rPr lang="es-CO" b="1" dirty="0" smtClean="0">
                  <a:solidFill>
                    <a:srgbClr val="FF0000"/>
                  </a:solidFill>
                </a:rPr>
                <a:t>2</a:t>
              </a:r>
              <a:endParaRPr lang="es-CO" b="1" dirty="0">
                <a:solidFill>
                  <a:srgbClr val="FF0000"/>
                </a:solidFill>
              </a:endParaRPr>
            </a:p>
          </p:txBody>
        </p:sp>
        <p:sp>
          <p:nvSpPr>
            <p:cNvPr id="22" name="21 CuadroTexto"/>
            <p:cNvSpPr txBox="1"/>
            <p:nvPr/>
          </p:nvSpPr>
          <p:spPr>
            <a:xfrm>
              <a:off x="4716016" y="2780928"/>
              <a:ext cx="301686" cy="369332"/>
            </a:xfrm>
            <a:prstGeom prst="rect">
              <a:avLst/>
            </a:prstGeom>
            <a:noFill/>
          </p:spPr>
          <p:txBody>
            <a:bodyPr wrap="none" rtlCol="0">
              <a:spAutoFit/>
            </a:bodyPr>
            <a:lstStyle/>
            <a:p>
              <a:r>
                <a:rPr lang="es-CO" b="1" dirty="0" smtClean="0">
                  <a:solidFill>
                    <a:srgbClr val="FF0000"/>
                  </a:solidFill>
                </a:rPr>
                <a:t>3</a:t>
              </a:r>
              <a:endParaRPr lang="es-CO" b="1" dirty="0">
                <a:solidFill>
                  <a:srgbClr val="FF0000"/>
                </a:solidFill>
              </a:endParaRPr>
            </a:p>
          </p:txBody>
        </p:sp>
        <p:sp>
          <p:nvSpPr>
            <p:cNvPr id="23" name="22 CuadroTexto"/>
            <p:cNvSpPr txBox="1"/>
            <p:nvPr/>
          </p:nvSpPr>
          <p:spPr>
            <a:xfrm>
              <a:off x="3131840" y="2852936"/>
              <a:ext cx="301686" cy="369332"/>
            </a:xfrm>
            <a:prstGeom prst="rect">
              <a:avLst/>
            </a:prstGeom>
            <a:noFill/>
          </p:spPr>
          <p:txBody>
            <a:bodyPr wrap="none" rtlCol="0">
              <a:spAutoFit/>
            </a:bodyPr>
            <a:lstStyle/>
            <a:p>
              <a:r>
                <a:rPr lang="es-CO" b="1" dirty="0" smtClean="0">
                  <a:solidFill>
                    <a:srgbClr val="FF0000"/>
                  </a:solidFill>
                </a:rPr>
                <a:t>4</a:t>
              </a:r>
              <a:endParaRPr lang="es-CO" b="1" dirty="0">
                <a:solidFill>
                  <a:srgbClr val="FF0000"/>
                </a:solidFill>
              </a:endParaRPr>
            </a:p>
          </p:txBody>
        </p:sp>
        <p:sp>
          <p:nvSpPr>
            <p:cNvPr id="24" name="23 CuadroTexto"/>
            <p:cNvSpPr txBox="1"/>
            <p:nvPr/>
          </p:nvSpPr>
          <p:spPr>
            <a:xfrm>
              <a:off x="2051720" y="2924944"/>
              <a:ext cx="301686" cy="369332"/>
            </a:xfrm>
            <a:prstGeom prst="rect">
              <a:avLst/>
            </a:prstGeom>
            <a:noFill/>
          </p:spPr>
          <p:txBody>
            <a:bodyPr wrap="none" rtlCol="0">
              <a:spAutoFit/>
            </a:bodyPr>
            <a:lstStyle/>
            <a:p>
              <a:r>
                <a:rPr lang="es-CO" b="1" dirty="0" smtClean="0">
                  <a:solidFill>
                    <a:srgbClr val="FF0000"/>
                  </a:solidFill>
                </a:rPr>
                <a:t>5</a:t>
              </a:r>
              <a:endParaRPr lang="es-CO" b="1" dirty="0">
                <a:solidFill>
                  <a:srgbClr val="FF0000"/>
                </a:solidFill>
              </a:endParaRPr>
            </a:p>
          </p:txBody>
        </p:sp>
        <p:sp>
          <p:nvSpPr>
            <p:cNvPr id="25" name="24 CuadroTexto"/>
            <p:cNvSpPr txBox="1"/>
            <p:nvPr/>
          </p:nvSpPr>
          <p:spPr>
            <a:xfrm>
              <a:off x="899592" y="2132856"/>
              <a:ext cx="301686" cy="369332"/>
            </a:xfrm>
            <a:prstGeom prst="rect">
              <a:avLst/>
            </a:prstGeom>
            <a:noFill/>
          </p:spPr>
          <p:txBody>
            <a:bodyPr wrap="none" rtlCol="0">
              <a:spAutoFit/>
            </a:bodyPr>
            <a:lstStyle/>
            <a:p>
              <a:r>
                <a:rPr lang="es-CO" b="1" dirty="0" smtClean="0">
                  <a:solidFill>
                    <a:srgbClr val="FF0000"/>
                  </a:solidFill>
                </a:rPr>
                <a:t>6</a:t>
              </a:r>
              <a:endParaRPr lang="es-CO" b="1" dirty="0">
                <a:solidFill>
                  <a:srgbClr val="FF0000"/>
                </a:solidFill>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6309360"/>
        </p:xfrm>
        <a:graphic>
          <a:graphicData uri="http://schemas.openxmlformats.org/drawingml/2006/table">
            <a:tbl>
              <a:tblPr/>
              <a:tblGrid>
                <a:gridCol w="5385247"/>
                <a:gridCol w="3111697"/>
              </a:tblGrid>
              <a:tr h="2942396">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Ahora debemos encontrar a “REPRESENTI”, mi amigo el  armadillo, el nos guiará. Haz clic sobre la cueva para encontrarlo.  </a:t>
                      </a:r>
                      <a:r>
                        <a:rPr lang="es-CO" sz="1800" b="1" baseline="0" dirty="0" smtClean="0">
                          <a:solidFill>
                            <a:srgbClr val="0000CC"/>
                          </a:solidFill>
                          <a:latin typeface="Times New Roman" pitchFamily="18" charset="0"/>
                          <a:ea typeface="Times New Roman"/>
                          <a:cs typeface="Times New Roman" pitchFamily="18" charset="0"/>
                          <a:hlinkClick r:id="rId2" action="ppaction://hlinkfile"/>
                        </a:rPr>
                        <a:t>Voz14</a:t>
                      </a:r>
                      <a:endParaRPr lang="es-CO" sz="18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Representi: ¿Qué desean?  </a:t>
                      </a:r>
                      <a:r>
                        <a:rPr lang="es-CO" sz="2000" b="1" baseline="0" dirty="0" smtClean="0">
                          <a:solidFill>
                            <a:srgbClr val="0000CC"/>
                          </a:solidFill>
                          <a:latin typeface="Times New Roman" pitchFamily="18" charset="0"/>
                          <a:ea typeface="Times New Roman"/>
                          <a:cs typeface="Times New Roman" pitchFamily="18" charset="0"/>
                          <a:hlinkClick r:id="rId3" action="ppaction://hlinkfile"/>
                        </a:rPr>
                        <a:t> Voz5</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Matematin: Debemos encontrar un tesoro, ¡</a:t>
                      </a:r>
                      <a:r>
                        <a:rPr lang="es-CO" sz="1400" baseline="0" dirty="0" err="1" smtClean="0">
                          <a:latin typeface="Times New Roman" pitchFamily="18" charset="0"/>
                          <a:ea typeface="Times New Roman"/>
                          <a:cs typeface="Times New Roman" pitchFamily="18" charset="0"/>
                        </a:rPr>
                        <a:t>Ayudános</a:t>
                      </a:r>
                      <a:r>
                        <a:rPr lang="es-CO" sz="1400" baseline="0" dirty="0" smtClean="0">
                          <a:latin typeface="Times New Roman" pitchFamily="18" charset="0"/>
                          <a:ea typeface="Times New Roman"/>
                          <a:cs typeface="Times New Roman" pitchFamily="18" charset="0"/>
                        </a:rPr>
                        <a:t>!  </a:t>
                      </a:r>
                      <a:r>
                        <a:rPr lang="es-CO" sz="2000" b="1" baseline="0" dirty="0" smtClean="0">
                          <a:solidFill>
                            <a:srgbClr val="0000CC"/>
                          </a:solidFill>
                          <a:latin typeface="Times New Roman" pitchFamily="18" charset="0"/>
                          <a:ea typeface="Times New Roman"/>
                          <a:cs typeface="Times New Roman" pitchFamily="18" charset="0"/>
                          <a:hlinkClick r:id="rId4" action="ppaction://hlinkfile"/>
                        </a:rPr>
                        <a:t>Voz6</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Representi: Primero debes observar el video y luego desarrollar las actividades. Haz clic en  continuar…  </a:t>
                      </a:r>
                      <a:r>
                        <a:rPr lang="es-CO" sz="2000" b="1" baseline="0" dirty="0" smtClean="0">
                          <a:solidFill>
                            <a:srgbClr val="0000CC"/>
                          </a:solidFill>
                          <a:latin typeface="Times New Roman" pitchFamily="18" charset="0"/>
                          <a:ea typeface="Times New Roman"/>
                          <a:cs typeface="Times New Roman" pitchFamily="18" charset="0"/>
                          <a:hlinkClick r:id="rId5" action="ppaction://hlinkfile"/>
                        </a:rPr>
                        <a:t>Voz7</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cueva,  árboles, montañas,  piedras, vegetación, luego ingresa “Matematin “ en la parte superior derecha  moviendo la cabeza, la boca,  se amplía , el timón se mueve izquierda-recha y viceversa y luego dice el mensaje. También debe aparecer el nombre del mundo con su respectiva temática, sobre un timón o alrededor, se amplia y luego se achica (ver imagen parte superior izquierda)</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Sale de la cueva “REPRESENTÍ”, mueve la cabeza, la boca, la cola y se ríe. </a:t>
                      </a:r>
                    </a:p>
                    <a:p>
                      <a:pPr>
                        <a:spcAft>
                          <a:spcPts val="0"/>
                        </a:spcAft>
                      </a:pPr>
                      <a:r>
                        <a:rPr lang="es-CO" sz="1400" baseline="0" dirty="0" smtClean="0">
                          <a:latin typeface="Times New Roman" pitchFamily="18" charset="0"/>
                          <a:ea typeface="Times New Roman"/>
                          <a:cs typeface="Times New Roman" pitchFamily="18" charset="0"/>
                        </a:rPr>
                        <a:t>Al dar clic en “continuar” das paso a la pantalla N° 10</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6"/>
                        </a:rPr>
                        <a:t>http://es.melodyloops.com/search/The+next+game</a:t>
                      </a:r>
                      <a:r>
                        <a:rPr lang="es-CO" sz="1200" u="sng" dirty="0" smtClean="0">
                          <a:solidFill>
                            <a:srgbClr val="0000FF"/>
                          </a:solidFill>
                          <a:latin typeface="Times New Roman"/>
                          <a:ea typeface="Times New Roman"/>
                          <a:cs typeface="Times New Roman"/>
                          <a:hlinkClick r:id="rId6"/>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585690"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9</a:t>
            </a:r>
            <a:endParaRPr lang="es-CO" b="1" dirty="0">
              <a:solidFill>
                <a:srgbClr val="C00000"/>
              </a:solidFill>
              <a:latin typeface="Arial" pitchFamily="34" charset="0"/>
              <a:cs typeface="Arial" pitchFamily="34" charset="0"/>
            </a:endParaRPr>
          </a:p>
        </p:txBody>
      </p:sp>
      <p:pic>
        <p:nvPicPr>
          <p:cNvPr id="8194" name="Picture 2" descr="C:\Users\TRABAJO\Pictures\Mis escaneos\escanear0057.jpg"/>
          <p:cNvPicPr>
            <a:picLocks noChangeAspect="1" noChangeArrowheads="1"/>
          </p:cNvPicPr>
          <p:nvPr/>
        </p:nvPicPr>
        <p:blipFill>
          <a:blip r:embed="rId7" cstate="print"/>
          <a:srcRect/>
          <a:stretch>
            <a:fillRect/>
          </a:stretch>
        </p:blipFill>
        <p:spPr bwMode="auto">
          <a:xfrm>
            <a:off x="395536" y="1052736"/>
            <a:ext cx="5130641" cy="2520280"/>
          </a:xfrm>
          <a:prstGeom prst="rect">
            <a:avLst/>
          </a:prstGeom>
          <a:noFill/>
        </p:spPr>
      </p:pic>
      <p:pic>
        <p:nvPicPr>
          <p:cNvPr id="7" name="Picture 2" descr="C:\Users\TRABAJO\Pictures\Mis escaneos\escanear0089.jpg"/>
          <p:cNvPicPr>
            <a:picLocks noChangeAspect="1" noChangeArrowheads="1"/>
          </p:cNvPicPr>
          <p:nvPr/>
        </p:nvPicPr>
        <p:blipFill>
          <a:blip r:embed="rId8" cstate="print"/>
          <a:srcRect/>
          <a:stretch>
            <a:fillRect/>
          </a:stretch>
        </p:blipFill>
        <p:spPr bwMode="auto">
          <a:xfrm>
            <a:off x="4644008" y="1124745"/>
            <a:ext cx="893098" cy="806114"/>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476672"/>
          <a:ext cx="8496944" cy="6142796"/>
        </p:xfrm>
        <a:graphic>
          <a:graphicData uri="http://schemas.openxmlformats.org/drawingml/2006/table">
            <a:tbl>
              <a:tblPr/>
              <a:tblGrid>
                <a:gridCol w="5385247"/>
                <a:gridCol w="3111697"/>
              </a:tblGrid>
              <a:tr h="2942396">
                <a:tc>
                  <a:txBody>
                    <a:bodyPr/>
                    <a:lstStyle/>
                    <a:p>
                      <a:pPr>
                        <a:spcAft>
                          <a:spcPts val="0"/>
                        </a:spcAft>
                      </a:pPr>
                      <a:r>
                        <a:rPr lang="es-CO" sz="1400" b="1" dirty="0" smtClean="0">
                          <a:solidFill>
                            <a:srgbClr val="0000FF"/>
                          </a:solidFill>
                          <a:latin typeface="Times New Roman"/>
                          <a:ea typeface="Times New Roman"/>
                          <a:cs typeface="Times New Roman"/>
                        </a:rPr>
                        <a:t>Descripción </a:t>
                      </a:r>
                      <a:r>
                        <a:rPr lang="es-CO" sz="1400" b="1" dirty="0">
                          <a:solidFill>
                            <a:srgbClr val="0000FF"/>
                          </a:solidFill>
                          <a:latin typeface="Times New Roman"/>
                          <a:ea typeface="Times New Roman"/>
                          <a:cs typeface="Times New Roman"/>
                        </a:rPr>
                        <a:t>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r>
                        <a:rPr lang="es-CO" sz="1400" baseline="0" dirty="0" smtClean="0">
                          <a:latin typeface="Times New Roman" pitchFamily="18" charset="0"/>
                          <a:ea typeface="Times New Roman"/>
                          <a:cs typeface="Times New Roman" pitchFamily="18" charset="0"/>
                        </a:rPr>
                        <a:t>Representi dice: En una fracción podemos indicar dos partes, el numerador y el denominador. El numerador nos indica las partes tomadas y el denominador las partes en que se partió la unidad.</a:t>
                      </a:r>
                    </a:p>
                    <a:p>
                      <a:pPr>
                        <a:spcAft>
                          <a:spcPts val="0"/>
                        </a:spcAft>
                      </a:pPr>
                      <a:endParaRPr lang="es-CO" sz="1400" b="1" dirty="0" smtClean="0">
                        <a:solidFill>
                          <a:srgbClr val="0000FF"/>
                        </a:solidFill>
                        <a:latin typeface="Times New Roman"/>
                        <a:ea typeface="Times New Roman"/>
                        <a:cs typeface="Times New Roman"/>
                      </a:endParaRPr>
                    </a:p>
                    <a:p>
                      <a:pPr>
                        <a:spcAft>
                          <a:spcPts val="0"/>
                        </a:spcAft>
                      </a:pPr>
                      <a:endParaRPr lang="es-CO" sz="1400" b="1" dirty="0" smtClean="0">
                        <a:solidFill>
                          <a:srgbClr val="0000FF"/>
                        </a:solidFill>
                        <a:latin typeface="Times New Roman"/>
                        <a:ea typeface="Times New Roman"/>
                        <a:cs typeface="Times New Roman"/>
                      </a:endParaRPr>
                    </a:p>
                    <a:p>
                      <a:pPr>
                        <a:spcAft>
                          <a:spcPts val="0"/>
                        </a:spcAft>
                      </a:pPr>
                      <a:r>
                        <a:rPr lang="es-CO" sz="2000" b="1" dirty="0" smtClean="0">
                          <a:solidFill>
                            <a:srgbClr val="0000FF"/>
                          </a:solidFill>
                          <a:latin typeface="Times New Roman"/>
                          <a:ea typeface="Times New Roman"/>
                          <a:cs typeface="Times New Roman"/>
                          <a:hlinkClick r:id="rId2" action="ppaction://hlinkfile"/>
                        </a:rPr>
                        <a:t>Voz15</a:t>
                      </a:r>
                      <a:endParaRPr lang="es-CO" sz="20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cueva,  árboles, montañas,  piedras, vegetación.</a:t>
                      </a:r>
                    </a:p>
                    <a:p>
                      <a:pPr>
                        <a:spcAft>
                          <a:spcPts val="0"/>
                        </a:spcAft>
                      </a:pPr>
                      <a:r>
                        <a:rPr lang="es-CO" sz="1400" baseline="0" dirty="0" smtClean="0">
                          <a:latin typeface="Times New Roman" pitchFamily="18" charset="0"/>
                          <a:ea typeface="Times New Roman"/>
                          <a:cs typeface="Times New Roman" pitchFamily="18" charset="0"/>
                        </a:rPr>
                        <a:t>Sale de la cueva “REPRESENTÍ”, mueve la cabeza, la boca, la cola y se ríe.  Posteriormente aparece la pancarta de arriba hacia abajo, donde se emitirá  una animación., donde aparecen  en forma dinámica el fraccionario, la representación gráfica en diferentes figuras u objetos, las partes del fraccionario y el nombre del fraccionarios como aparece en la imagen de la pancarta. Así sucesivamente para los siguientes fraccionarios. 2/3, ½, 3/6, 4/8, 3/5,  y 4/6.  Una flecha roja titilando para indicar el numerador  y luego lo mismo para indicar el denominador.  A la par con la voz de representi. Después del proceso “REPRESENTI” entra a la cueva.</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N° 11</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a:spcAft>
                          <a:spcPts val="0"/>
                        </a:spcAft>
                      </a:pPr>
                      <a:r>
                        <a:rPr lang="es-CO" sz="1200" dirty="0" smtClean="0">
                          <a:latin typeface="Times New Roman"/>
                          <a:ea typeface="Times New Roman"/>
                          <a:cs typeface="Times New Roman"/>
                        </a:rPr>
                        <a:t>La representación  gráfica de </a:t>
                      </a:r>
                      <a:r>
                        <a:rPr lang="es-CO" sz="1200" dirty="0" err="1" smtClean="0">
                          <a:latin typeface="Times New Roman"/>
                          <a:ea typeface="Times New Roman"/>
                          <a:cs typeface="Times New Roman"/>
                        </a:rPr>
                        <a:t>de</a:t>
                      </a:r>
                      <a:r>
                        <a:rPr lang="es-CO" sz="1200" dirty="0" smtClean="0">
                          <a:latin typeface="Times New Roman"/>
                          <a:ea typeface="Times New Roman"/>
                          <a:cs typeface="Times New Roman"/>
                        </a:rPr>
                        <a:t> l fraccionario en la figura geométrica se va pintando con un color vivo, cuando “REPRESENTI” DIGA” El numerador nos indica las partes tomadas.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0"/>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10</a:t>
            </a:r>
            <a:endParaRPr lang="es-CO" b="1" dirty="0">
              <a:solidFill>
                <a:srgbClr val="C00000"/>
              </a:solidFill>
              <a:latin typeface="Arial" pitchFamily="34" charset="0"/>
              <a:cs typeface="Arial" pitchFamily="34" charset="0"/>
            </a:endParaRPr>
          </a:p>
        </p:txBody>
      </p:sp>
      <p:pic>
        <p:nvPicPr>
          <p:cNvPr id="9218" name="Picture 2" descr="C:\Users\TRABAJO\Pictures\Mis escaneos\escanear0058.jpg"/>
          <p:cNvPicPr>
            <a:picLocks noChangeAspect="1" noChangeArrowheads="1"/>
          </p:cNvPicPr>
          <p:nvPr/>
        </p:nvPicPr>
        <p:blipFill>
          <a:blip r:embed="rId4" cstate="print"/>
          <a:srcRect/>
          <a:stretch>
            <a:fillRect/>
          </a:stretch>
        </p:blipFill>
        <p:spPr bwMode="auto">
          <a:xfrm>
            <a:off x="395536" y="1052736"/>
            <a:ext cx="5184576" cy="253635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476672"/>
          <a:ext cx="8496944" cy="6370320"/>
        </p:xfrm>
        <a:graphic>
          <a:graphicData uri="http://schemas.openxmlformats.org/drawingml/2006/table">
            <a:tbl>
              <a:tblPr/>
              <a:tblGrid>
                <a:gridCol w="5385247"/>
                <a:gridCol w="3111697"/>
              </a:tblGrid>
              <a:tr h="281576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r>
                        <a:rPr lang="es-CO" sz="1400" baseline="0" dirty="0" smtClean="0">
                          <a:latin typeface="Times New Roman" pitchFamily="18" charset="0"/>
                          <a:ea typeface="Times New Roman"/>
                          <a:cs typeface="Times New Roman" pitchFamily="18" charset="0"/>
                        </a:rPr>
                        <a:t>Representi dice:</a:t>
                      </a:r>
                      <a:r>
                        <a:rPr lang="es-CO" sz="1400" dirty="0" smtClean="0">
                          <a:latin typeface="Times New Roman" pitchFamily="18" charset="0"/>
                          <a:ea typeface="Times New Roman"/>
                          <a:cs typeface="Times New Roman" pitchFamily="18" charset="0"/>
                        </a:rPr>
                        <a:t> </a:t>
                      </a:r>
                      <a:r>
                        <a:rPr lang="es-CO" sz="1400" baseline="0" dirty="0" smtClean="0">
                          <a:latin typeface="Times New Roman" pitchFamily="18" charset="0"/>
                          <a:ea typeface="Times New Roman"/>
                          <a:cs typeface="Times New Roman" pitchFamily="18" charset="0"/>
                        </a:rPr>
                        <a:t> Con el mause aplica color  a la figura de la pancarta según  el fraccionario que se indica en la parte inferior.  </a:t>
                      </a: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 Voz16</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    Si está bien,  Representi dice: “Muy bien”, ¡felicitaciones! Continua. Si está mal,  </a:t>
                      </a:r>
                      <a:r>
                        <a:rPr lang="es-CO" sz="1400" baseline="0" dirty="0" err="1" smtClean="0">
                          <a:latin typeface="Times New Roman" pitchFamily="18" charset="0"/>
                          <a:ea typeface="Times New Roman"/>
                          <a:cs typeface="Times New Roman" pitchFamily="18" charset="0"/>
                        </a:rPr>
                        <a:t>representi</a:t>
                      </a:r>
                      <a:r>
                        <a:rPr lang="es-CO" sz="1400" baseline="0" dirty="0" smtClean="0">
                          <a:latin typeface="Times New Roman" pitchFamily="18" charset="0"/>
                          <a:ea typeface="Times New Roman"/>
                          <a:cs typeface="Times New Roman" pitchFamily="18" charset="0"/>
                        </a:rPr>
                        <a:t> dice: OH NO…inténtalo de nuevo. </a:t>
                      </a:r>
                      <a:r>
                        <a:rPr lang="es-CO" sz="2000" b="1" baseline="0" dirty="0" smtClean="0">
                          <a:solidFill>
                            <a:srgbClr val="0000CC"/>
                          </a:solidFill>
                          <a:latin typeface="Times New Roman" pitchFamily="18" charset="0"/>
                          <a:ea typeface="Times New Roman"/>
                          <a:cs typeface="Times New Roman" pitchFamily="18" charset="0"/>
                          <a:hlinkClick r:id="rId3" action="ppaction://hlinkfile"/>
                        </a:rPr>
                        <a:t>Voz11</a:t>
                      </a:r>
                      <a:r>
                        <a:rPr lang="es-CO" sz="2000" b="1" baseline="0" dirty="0" smtClean="0">
                          <a:solidFill>
                            <a:srgbClr val="0000CC"/>
                          </a:solidFill>
                          <a:latin typeface="Times New Roman" pitchFamily="18" charset="0"/>
                          <a:ea typeface="Times New Roman"/>
                          <a:cs typeface="Times New Roman" pitchFamily="18" charset="0"/>
                        </a:rPr>
                        <a:t>      </a:t>
                      </a:r>
                      <a:r>
                        <a:rPr lang="es-CO" sz="2000" b="1" baseline="0" dirty="0" smtClean="0">
                          <a:solidFill>
                            <a:srgbClr val="C00000"/>
                          </a:solidFill>
                          <a:latin typeface="Times New Roman" pitchFamily="18" charset="0"/>
                          <a:ea typeface="Times New Roman"/>
                          <a:cs typeface="Times New Roman" pitchFamily="18" charset="0"/>
                          <a:hlinkClick r:id="rId4" action="ppaction://hlinkfile"/>
                        </a:rPr>
                        <a:t>Voz12</a:t>
                      </a:r>
                      <a:endParaRPr lang="es-CO" sz="20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     Este proceso se debe dar  cada vez que pinte una figura.</a:t>
                      </a:r>
                    </a:p>
                    <a:p>
                      <a:pPr>
                        <a:spcAft>
                          <a:spcPts val="0"/>
                        </a:spcAft>
                      </a:pPr>
                      <a:r>
                        <a:rPr lang="es-CO" sz="1400" baseline="0" dirty="0" smtClean="0">
                          <a:latin typeface="Times New Roman" pitchFamily="18" charset="0"/>
                          <a:ea typeface="Times New Roman"/>
                          <a:cs typeface="Times New Roman" pitchFamily="18" charset="0"/>
                        </a:rPr>
                        <a:t>    </a:t>
                      </a:r>
                    </a:p>
                    <a:p>
                      <a:pPr>
                        <a:spcAft>
                          <a:spcPts val="0"/>
                        </a:spcAft>
                      </a:pPr>
                      <a:endParaRPr lang="es-CO" sz="14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3016887">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cueva,  árboles, montañas,  piedras, vegetación.</a:t>
                      </a:r>
                    </a:p>
                    <a:p>
                      <a:pPr>
                        <a:spcAft>
                          <a:spcPts val="0"/>
                        </a:spcAft>
                      </a:pPr>
                      <a:r>
                        <a:rPr lang="es-CO" sz="1400" baseline="0" dirty="0" smtClean="0">
                          <a:latin typeface="Times New Roman" pitchFamily="18" charset="0"/>
                          <a:ea typeface="Times New Roman"/>
                          <a:cs typeface="Times New Roman" pitchFamily="18" charset="0"/>
                        </a:rPr>
                        <a:t>Sale de la cueva “REPRESENTÍ”, mueve la cabeza, la boca, la cola y se ríe.  Posteriormente aparece la pancarta de arriba hacia abajo, donde salen los ejercicios. Aparecen en forma dinámica . En la parte superior de la pancarta la instrucción  “Con el mause aplica color   al número de partes que s indica en la fracción”. </a:t>
                      </a:r>
                      <a:r>
                        <a:rPr lang="es-CO" sz="1400" b="1" baseline="0" dirty="0" smtClean="0">
                          <a:solidFill>
                            <a:srgbClr val="C00000"/>
                          </a:solidFill>
                          <a:latin typeface="Times New Roman" pitchFamily="18" charset="0"/>
                          <a:ea typeface="Times New Roman"/>
                          <a:cs typeface="Times New Roman" pitchFamily="18" charset="0"/>
                        </a:rPr>
                        <a:t>Alado derecho la paleta de colores. </a:t>
                      </a:r>
                      <a:r>
                        <a:rPr lang="es-CO" sz="1400" baseline="0" dirty="0" smtClean="0">
                          <a:latin typeface="Times New Roman" pitchFamily="18" charset="0"/>
                          <a:ea typeface="Times New Roman"/>
                          <a:cs typeface="Times New Roman" pitchFamily="18" charset="0"/>
                        </a:rPr>
                        <a:t>Van apareciendo los ejercicios como se indica en la imagen de la pancarta.   Mensaje :Haz ganado ___puntos.  </a:t>
                      </a:r>
                      <a:r>
                        <a:rPr lang="es-CO" sz="1400" baseline="0" dirty="0" err="1" smtClean="0">
                          <a:latin typeface="Times New Roman" pitchFamily="18" charset="0"/>
                          <a:ea typeface="Times New Roman"/>
                          <a:cs typeface="Times New Roman" pitchFamily="18" charset="0"/>
                        </a:rPr>
                        <a:t>Llevas___puntos</a:t>
                      </a:r>
                      <a:r>
                        <a:rPr lang="es-CO" sz="1400" baseline="0" dirty="0" smtClean="0">
                          <a:latin typeface="Times New Roman" pitchFamily="18" charset="0"/>
                          <a:ea typeface="Times New Roman"/>
                          <a:cs typeface="Times New Roman" pitchFamily="18" charset="0"/>
                        </a:rPr>
                        <a:t> en total,  ¡Adelante! </a:t>
                      </a:r>
                    </a:p>
                    <a:p>
                      <a:pPr>
                        <a:spcAft>
                          <a:spcPts val="0"/>
                        </a:spcAft>
                      </a:pPr>
                      <a:r>
                        <a:rPr lang="es-CO" sz="1400" b="1" baseline="0" dirty="0" smtClean="0">
                          <a:solidFill>
                            <a:srgbClr val="008000"/>
                          </a:solidFill>
                          <a:latin typeface="Times New Roman" pitchFamily="18" charset="0"/>
                          <a:ea typeface="Times New Roman"/>
                          <a:cs typeface="Times New Roman" pitchFamily="18" charset="0"/>
                        </a:rPr>
                        <a:t>Al terminar  un ejercicio paso automático al siguiente.</a:t>
                      </a: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Al dar clic en “OK “ das paso al siguiente ejercicio,  según la gráfica de la pancarta.</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5"/>
                        </a:rPr>
                        <a:t>http://es.melodyloops.com/search/The+next+game</a:t>
                      </a:r>
                      <a:r>
                        <a:rPr lang="es-CO" sz="1200" u="sng" dirty="0" smtClean="0">
                          <a:solidFill>
                            <a:srgbClr val="0000FF"/>
                          </a:solidFill>
                          <a:latin typeface="Times New Roman"/>
                          <a:ea typeface="Times New Roman"/>
                          <a:cs typeface="Times New Roman"/>
                          <a:hlinkClick r:id="rId5"/>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a:spcAft>
                          <a:spcPts val="0"/>
                        </a:spcAft>
                      </a:pPr>
                      <a:endParaRPr lang="es-CO" sz="1200" dirty="0" smtClean="0">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0"/>
            <a:ext cx="170117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11</a:t>
            </a:r>
            <a:endParaRPr lang="es-CO" b="1" dirty="0">
              <a:solidFill>
                <a:srgbClr val="C00000"/>
              </a:solidFill>
              <a:latin typeface="Arial" pitchFamily="34" charset="0"/>
              <a:cs typeface="Arial" pitchFamily="34" charset="0"/>
            </a:endParaRPr>
          </a:p>
        </p:txBody>
      </p:sp>
      <p:pic>
        <p:nvPicPr>
          <p:cNvPr id="1026" name="Picture 2" descr="C:\Users\TRABAJO\Pictures\Mis escaneos\escanear0059.jpg"/>
          <p:cNvPicPr>
            <a:picLocks noChangeAspect="1" noChangeArrowheads="1"/>
          </p:cNvPicPr>
          <p:nvPr/>
        </p:nvPicPr>
        <p:blipFill>
          <a:blip r:embed="rId6" cstate="print"/>
          <a:srcRect/>
          <a:stretch>
            <a:fillRect/>
          </a:stretch>
        </p:blipFill>
        <p:spPr bwMode="auto">
          <a:xfrm>
            <a:off x="251520" y="980728"/>
            <a:ext cx="5326514" cy="2664296"/>
          </a:xfrm>
          <a:prstGeom prst="rect">
            <a:avLst/>
          </a:prstGeom>
          <a:noFill/>
        </p:spPr>
      </p:pic>
      <p:pic>
        <p:nvPicPr>
          <p:cNvPr id="1027" name="Picture 3" descr="C:\Users\TRABAJO\Pictures\Mis escaneos\escanear0088.jpg"/>
          <p:cNvPicPr>
            <a:picLocks noChangeAspect="1" noChangeArrowheads="1"/>
          </p:cNvPicPr>
          <p:nvPr/>
        </p:nvPicPr>
        <p:blipFill>
          <a:blip r:embed="rId7" cstate="print"/>
          <a:srcRect t="8038"/>
          <a:stretch>
            <a:fillRect/>
          </a:stretch>
        </p:blipFill>
        <p:spPr bwMode="auto">
          <a:xfrm>
            <a:off x="1907704" y="1196752"/>
            <a:ext cx="2376264" cy="1647578"/>
          </a:xfrm>
          <a:prstGeom prst="rect">
            <a:avLst/>
          </a:prstGeom>
          <a:noFill/>
        </p:spPr>
      </p:pic>
      <p:pic>
        <p:nvPicPr>
          <p:cNvPr id="2050" name="Picture 2" descr="C:\Users\TRABAJO\Pictures\Mis escaneos\escanear0092.jpg"/>
          <p:cNvPicPr>
            <a:picLocks noChangeAspect="1" noChangeArrowheads="1"/>
          </p:cNvPicPr>
          <p:nvPr/>
        </p:nvPicPr>
        <p:blipFill>
          <a:blip r:embed="rId8" cstate="print"/>
          <a:srcRect l="-13485" r="-7883" b="-1435"/>
          <a:stretch>
            <a:fillRect/>
          </a:stretch>
        </p:blipFill>
        <p:spPr bwMode="auto">
          <a:xfrm>
            <a:off x="4860032" y="1196752"/>
            <a:ext cx="648072" cy="1152128"/>
          </a:xfrm>
          <a:prstGeom prst="rect">
            <a:avLst/>
          </a:prstGeom>
          <a:noFill/>
        </p:spPr>
      </p:pic>
      <p:pic>
        <p:nvPicPr>
          <p:cNvPr id="8" name="7 Imagen" descr="C:\Users\TRABAJO\Pictures\Mis escaneos\escanear0057.jpg"/>
          <p:cNvPicPr/>
          <p:nvPr/>
        </p:nvPicPr>
        <p:blipFill>
          <a:blip r:embed="rId9" cstate="print"/>
          <a:srcRect l="4684" t="60000" r="46370"/>
          <a:stretch>
            <a:fillRect/>
          </a:stretch>
        </p:blipFill>
        <p:spPr bwMode="auto">
          <a:xfrm rot="21089232">
            <a:off x="1835696" y="2996952"/>
            <a:ext cx="1137557" cy="457200"/>
          </a:xfrm>
          <a:prstGeom prst="rect">
            <a:avLst/>
          </a:prstGeom>
          <a:noFill/>
          <a:ln w="9525">
            <a:noFill/>
            <a:miter lim="800000"/>
            <a:headEnd/>
            <a:tailEnd/>
          </a:ln>
        </p:spPr>
      </p:pic>
      <p:sp>
        <p:nvSpPr>
          <p:cNvPr id="9" name="8 Rectángulo redondeado"/>
          <p:cNvSpPr/>
          <p:nvPr/>
        </p:nvSpPr>
        <p:spPr>
          <a:xfrm>
            <a:off x="323528" y="1484784"/>
            <a:ext cx="1512168" cy="1224136"/>
          </a:xfrm>
          <a:prstGeom prst="roundRect">
            <a:avLst/>
          </a:prstGeom>
          <a:solidFill>
            <a:srgbClr val="33CCCC"/>
          </a:solidFill>
          <a:ln>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smtClean="0">
                <a:solidFill>
                  <a:srgbClr val="C00000"/>
                </a:solidFill>
                <a:latin typeface="Times New Roman" pitchFamily="18" charset="0"/>
                <a:cs typeface="Times New Roman" pitchFamily="18" charset="0"/>
              </a:rPr>
              <a:t>Con el mause aplica color al número de partes que se indica en la fracción</a:t>
            </a:r>
            <a:endParaRPr lang="es-CO" sz="1200" b="1" dirty="0">
              <a:solidFill>
                <a:srgbClr val="C00000"/>
              </a:solidFill>
              <a:latin typeface="Times New Roman" pitchFamily="18" charset="0"/>
              <a:cs typeface="Times New Roman" pitchFamily="18" charset="0"/>
            </a:endParaRPr>
          </a:p>
        </p:txBody>
      </p:sp>
      <p:sp>
        <p:nvSpPr>
          <p:cNvPr id="10" name="9 CuadroTexto"/>
          <p:cNvSpPr txBox="1"/>
          <p:nvPr/>
        </p:nvSpPr>
        <p:spPr>
          <a:xfrm>
            <a:off x="5652120" y="5445224"/>
            <a:ext cx="2770310" cy="830997"/>
          </a:xfrm>
          <a:prstGeom prst="rect">
            <a:avLst/>
          </a:prstGeom>
          <a:noFill/>
        </p:spPr>
        <p:txBody>
          <a:bodyPr wrap="none" rtlCol="0">
            <a:spAutoFit/>
          </a:bodyPr>
          <a:lstStyle/>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“Se colorean las partes que indica </a:t>
            </a:r>
          </a:p>
          <a:p>
            <a:r>
              <a:rPr lang="es-CO" sz="1200" b="1" dirty="0" smtClean="0">
                <a:solidFill>
                  <a:srgbClr val="0000FF"/>
                </a:solidFill>
                <a:latin typeface="Times New Roman" pitchFamily="18" charset="0"/>
                <a:cs typeface="Times New Roman" pitchFamily="18" charset="0"/>
              </a:rPr>
              <a:t>el numerador  de la fracción”</a:t>
            </a:r>
            <a:endParaRPr lang="es-CO" sz="1200" b="1" dirty="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5716076"/>
        </p:xfrm>
        <a:graphic>
          <a:graphicData uri="http://schemas.openxmlformats.org/drawingml/2006/table">
            <a:tbl>
              <a:tblPr/>
              <a:tblGrid>
                <a:gridCol w="5385247"/>
                <a:gridCol w="3111697"/>
              </a:tblGrid>
              <a:tr h="2942396">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    Si está bien,  Representi dice: “Muy bien”, ¡felicitaciones! Continua. Si está mal,  </a:t>
                      </a:r>
                      <a:r>
                        <a:rPr lang="es-CO" sz="1400" baseline="0" dirty="0" err="1" smtClean="0">
                          <a:latin typeface="Times New Roman" pitchFamily="18" charset="0"/>
                          <a:ea typeface="Times New Roman"/>
                          <a:cs typeface="Times New Roman" pitchFamily="18" charset="0"/>
                        </a:rPr>
                        <a:t>representi</a:t>
                      </a:r>
                      <a:r>
                        <a:rPr lang="es-CO" sz="1400" baseline="0" dirty="0" smtClean="0">
                          <a:latin typeface="Times New Roman" pitchFamily="18" charset="0"/>
                          <a:ea typeface="Times New Roman"/>
                          <a:cs typeface="Times New Roman" pitchFamily="18" charset="0"/>
                        </a:rPr>
                        <a:t> dice: OH NO…inténtalo de nuevo.</a:t>
                      </a:r>
                    </a:p>
                    <a:p>
                      <a:pPr>
                        <a:spcAft>
                          <a:spcPts val="0"/>
                        </a:spcAft>
                      </a:pPr>
                      <a:r>
                        <a:rPr lang="es-CO" sz="1400" baseline="0" dirty="0" smtClean="0">
                          <a:latin typeface="Times New Roman" pitchFamily="18" charset="0"/>
                          <a:ea typeface="Times New Roman"/>
                          <a:cs typeface="Times New Roman" pitchFamily="18" charset="0"/>
                        </a:rPr>
                        <a:t>    </a:t>
                      </a: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Voz11</a:t>
                      </a:r>
                      <a:r>
                        <a:rPr lang="es-CO" sz="2000" b="1" baseline="0" dirty="0" smtClean="0">
                          <a:solidFill>
                            <a:srgbClr val="0000CC"/>
                          </a:solidFill>
                          <a:latin typeface="Times New Roman" pitchFamily="18" charset="0"/>
                          <a:ea typeface="Times New Roman"/>
                          <a:cs typeface="Times New Roman" pitchFamily="18" charset="0"/>
                        </a:rPr>
                        <a:t>      </a:t>
                      </a:r>
                      <a:r>
                        <a:rPr lang="es-CO" sz="2000" b="1" baseline="0" dirty="0" smtClean="0">
                          <a:solidFill>
                            <a:srgbClr val="C00000"/>
                          </a:solidFill>
                          <a:latin typeface="Times New Roman" pitchFamily="18" charset="0"/>
                          <a:ea typeface="Times New Roman"/>
                          <a:cs typeface="Times New Roman" pitchFamily="18" charset="0"/>
                          <a:hlinkClick r:id="rId3" action="ppaction://hlinkfile"/>
                        </a:rPr>
                        <a:t>Voz12</a:t>
                      </a:r>
                      <a:r>
                        <a:rPr lang="es-CO" sz="2000" baseline="0" dirty="0" smtClean="0">
                          <a:latin typeface="Times New Roman" pitchFamily="18" charset="0"/>
                          <a:ea typeface="Times New Roman"/>
                          <a:cs typeface="Times New Roman" pitchFamily="18" charset="0"/>
                        </a:rPr>
                        <a:t> </a:t>
                      </a:r>
                      <a:endParaRPr lang="es-CO" sz="20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cueva,  árboles, montañas,  piedras, vegetación.</a:t>
                      </a:r>
                    </a:p>
                    <a:p>
                      <a:pPr>
                        <a:spcAft>
                          <a:spcPts val="0"/>
                        </a:spcAft>
                      </a:pPr>
                      <a:r>
                        <a:rPr lang="es-CO" sz="1400" baseline="0" dirty="0" smtClean="0">
                          <a:latin typeface="Times New Roman" pitchFamily="18" charset="0"/>
                          <a:ea typeface="Times New Roman"/>
                          <a:cs typeface="Times New Roman" pitchFamily="18" charset="0"/>
                        </a:rPr>
                        <a:t>Sale de la cueva “REPRESENTÍ”, mueve la cabeza, la boca, la cola y se ríe.  Posteriormente aparece la pancarta de arriba hacia abajo, donde salen los ejercicios. Aparecen en forma dinámica . En la parte superior de la pancarta la instrucción “Con el mause aplica color a la </a:t>
                      </a:r>
                      <a:r>
                        <a:rPr lang="es-CO" sz="1400" baseline="0" dirty="0" err="1" smtClean="0">
                          <a:latin typeface="Times New Roman" pitchFamily="18" charset="0"/>
                          <a:ea typeface="Times New Roman"/>
                          <a:cs typeface="Times New Roman" pitchFamily="18" charset="0"/>
                        </a:rPr>
                        <a:t>fígura</a:t>
                      </a:r>
                      <a:r>
                        <a:rPr lang="es-CO" sz="1400" baseline="0" dirty="0" smtClean="0">
                          <a:latin typeface="Times New Roman" pitchFamily="18" charset="0"/>
                          <a:ea typeface="Times New Roman"/>
                          <a:cs typeface="Times New Roman" pitchFamily="18" charset="0"/>
                        </a:rPr>
                        <a:t> según el fraccionario que se indica” . </a:t>
                      </a:r>
                      <a:r>
                        <a:rPr lang="es-CO" sz="1400" b="1" baseline="0" dirty="0" smtClean="0">
                          <a:solidFill>
                            <a:srgbClr val="C00000"/>
                          </a:solidFill>
                          <a:latin typeface="Times New Roman" pitchFamily="18" charset="0"/>
                          <a:ea typeface="Times New Roman"/>
                          <a:cs typeface="Times New Roman" pitchFamily="18" charset="0"/>
                        </a:rPr>
                        <a:t>A  lado derecho la paleta de colores. </a:t>
                      </a:r>
                      <a:r>
                        <a:rPr lang="es-CO" sz="1400" baseline="0" dirty="0" smtClean="0">
                          <a:latin typeface="Times New Roman" pitchFamily="18" charset="0"/>
                          <a:ea typeface="Times New Roman"/>
                          <a:cs typeface="Times New Roman" pitchFamily="18" charset="0"/>
                        </a:rPr>
                        <a:t> Van apareciendo los ejercicios como se indica en la imagen de la pancarta.   Mensaje :Haz ganado ___puntos.  </a:t>
                      </a:r>
                      <a:r>
                        <a:rPr lang="es-CO" sz="1400" baseline="0" dirty="0" err="1" smtClean="0">
                          <a:latin typeface="Times New Roman" pitchFamily="18" charset="0"/>
                          <a:ea typeface="Times New Roman"/>
                          <a:cs typeface="Times New Roman" pitchFamily="18" charset="0"/>
                        </a:rPr>
                        <a:t>Llevas___puntos</a:t>
                      </a:r>
                      <a:r>
                        <a:rPr lang="es-CO" sz="1400" baseline="0" dirty="0" smtClean="0">
                          <a:latin typeface="Times New Roman" pitchFamily="18" charset="0"/>
                          <a:ea typeface="Times New Roman"/>
                          <a:cs typeface="Times New Roman" pitchFamily="18" charset="0"/>
                        </a:rPr>
                        <a:t> en total,  ¡Adelante! .  Paso al siguiente ejercicio.</a:t>
                      </a: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Al dar clic en “OK “ das paso al siguiente ejercicio,  según la gráfica de la pancarta.</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893532"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11.1</a:t>
            </a:r>
            <a:endParaRPr lang="es-CO" b="1" dirty="0">
              <a:solidFill>
                <a:srgbClr val="C00000"/>
              </a:solidFill>
              <a:latin typeface="Arial" pitchFamily="34" charset="0"/>
              <a:cs typeface="Arial" pitchFamily="34" charset="0"/>
            </a:endParaRPr>
          </a:p>
        </p:txBody>
      </p:sp>
      <p:pic>
        <p:nvPicPr>
          <p:cNvPr id="5" name="Picture 2" descr="C:\Users\TRABAJO\Pictures\Mis escaneos\escanear0059.jpg"/>
          <p:cNvPicPr>
            <a:picLocks noChangeAspect="1" noChangeArrowheads="1"/>
          </p:cNvPicPr>
          <p:nvPr/>
        </p:nvPicPr>
        <p:blipFill>
          <a:blip r:embed="rId5" cstate="print"/>
          <a:srcRect/>
          <a:stretch>
            <a:fillRect/>
          </a:stretch>
        </p:blipFill>
        <p:spPr bwMode="auto">
          <a:xfrm>
            <a:off x="251520" y="980728"/>
            <a:ext cx="5326514" cy="2664296"/>
          </a:xfrm>
          <a:prstGeom prst="rect">
            <a:avLst/>
          </a:prstGeom>
          <a:noFill/>
        </p:spPr>
      </p:pic>
      <p:pic>
        <p:nvPicPr>
          <p:cNvPr id="5122" name="Picture 2" descr="C:\Users\TRABAJO\Pictures\Mis escaneos\escanear0087.jpg"/>
          <p:cNvPicPr>
            <a:picLocks noChangeAspect="1" noChangeArrowheads="1"/>
          </p:cNvPicPr>
          <p:nvPr/>
        </p:nvPicPr>
        <p:blipFill>
          <a:blip r:embed="rId6" cstate="print"/>
          <a:srcRect t="7274" b="5440"/>
          <a:stretch>
            <a:fillRect/>
          </a:stretch>
        </p:blipFill>
        <p:spPr bwMode="auto">
          <a:xfrm>
            <a:off x="1907704" y="1196752"/>
            <a:ext cx="2448272" cy="1728192"/>
          </a:xfrm>
          <a:prstGeom prst="rect">
            <a:avLst/>
          </a:prstGeom>
          <a:noFill/>
        </p:spPr>
      </p:pic>
      <p:pic>
        <p:nvPicPr>
          <p:cNvPr id="7" name="Picture 2" descr="C:\Users\TRABAJO\Pictures\Mis escaneos\escanear0092.jpg"/>
          <p:cNvPicPr>
            <a:picLocks noChangeAspect="1" noChangeArrowheads="1"/>
          </p:cNvPicPr>
          <p:nvPr/>
        </p:nvPicPr>
        <p:blipFill>
          <a:blip r:embed="rId7" cstate="print"/>
          <a:srcRect l="-13485" r="-7883" b="-1435"/>
          <a:stretch>
            <a:fillRect/>
          </a:stretch>
        </p:blipFill>
        <p:spPr bwMode="auto">
          <a:xfrm>
            <a:off x="4860032" y="1196752"/>
            <a:ext cx="648072" cy="1152128"/>
          </a:xfrm>
          <a:prstGeom prst="rect">
            <a:avLst/>
          </a:prstGeom>
          <a:noFill/>
        </p:spPr>
      </p:pic>
      <p:pic>
        <p:nvPicPr>
          <p:cNvPr id="8" name="7 Imagen" descr="C:\Users\TRABAJO\Pictures\Mis escaneos\escanear0057.jpg"/>
          <p:cNvPicPr/>
          <p:nvPr/>
        </p:nvPicPr>
        <p:blipFill>
          <a:blip r:embed="rId8" cstate="print"/>
          <a:srcRect l="4684" t="60000" r="46370"/>
          <a:stretch>
            <a:fillRect/>
          </a:stretch>
        </p:blipFill>
        <p:spPr bwMode="auto">
          <a:xfrm rot="21089232">
            <a:off x="1835696" y="2996952"/>
            <a:ext cx="1137557" cy="457200"/>
          </a:xfrm>
          <a:prstGeom prst="rect">
            <a:avLst/>
          </a:prstGeom>
          <a:noFill/>
          <a:ln w="9525">
            <a:noFill/>
            <a:miter lim="800000"/>
            <a:headEnd/>
            <a:tailEnd/>
          </a:ln>
        </p:spPr>
      </p:pic>
      <p:sp>
        <p:nvSpPr>
          <p:cNvPr id="9" name="8 Rectángulo redondeado"/>
          <p:cNvSpPr/>
          <p:nvPr/>
        </p:nvSpPr>
        <p:spPr>
          <a:xfrm>
            <a:off x="323528" y="1484784"/>
            <a:ext cx="1512168" cy="1224136"/>
          </a:xfrm>
          <a:prstGeom prst="roundRect">
            <a:avLst/>
          </a:prstGeom>
          <a:solidFill>
            <a:srgbClr val="33CCCC"/>
          </a:solidFill>
          <a:ln>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smtClean="0">
                <a:solidFill>
                  <a:srgbClr val="C00000"/>
                </a:solidFill>
                <a:latin typeface="Times New Roman" pitchFamily="18" charset="0"/>
                <a:cs typeface="Times New Roman" pitchFamily="18" charset="0"/>
              </a:rPr>
              <a:t>Con el mause aplica color al número de partes que se indica en la fracción</a:t>
            </a:r>
            <a:endParaRPr lang="es-CO" sz="1200" b="1" dirty="0">
              <a:solidFill>
                <a:srgbClr val="C00000"/>
              </a:solidFill>
              <a:latin typeface="Times New Roman" pitchFamily="18" charset="0"/>
              <a:cs typeface="Times New Roman" pitchFamily="18" charset="0"/>
            </a:endParaRPr>
          </a:p>
        </p:txBody>
      </p:sp>
      <p:sp>
        <p:nvSpPr>
          <p:cNvPr id="10" name="9 CuadroTexto"/>
          <p:cNvSpPr txBox="1"/>
          <p:nvPr/>
        </p:nvSpPr>
        <p:spPr>
          <a:xfrm>
            <a:off x="5652120" y="5445224"/>
            <a:ext cx="2770310" cy="830997"/>
          </a:xfrm>
          <a:prstGeom prst="rect">
            <a:avLst/>
          </a:prstGeom>
          <a:noFill/>
        </p:spPr>
        <p:txBody>
          <a:bodyPr wrap="none" rtlCol="0">
            <a:spAutoFit/>
          </a:bodyPr>
          <a:lstStyle/>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“Se colorean las partes que indica </a:t>
            </a:r>
          </a:p>
          <a:p>
            <a:r>
              <a:rPr lang="es-CO" sz="1200" b="1" dirty="0" smtClean="0">
                <a:solidFill>
                  <a:srgbClr val="0000FF"/>
                </a:solidFill>
                <a:latin typeface="Times New Roman" pitchFamily="18" charset="0"/>
                <a:cs typeface="Times New Roman" pitchFamily="18" charset="0"/>
              </a:rPr>
              <a:t>el numerador  de la fracción”</a:t>
            </a:r>
            <a:endParaRPr lang="es-CO" sz="1200" b="1" dirty="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5929436"/>
        </p:xfrm>
        <a:graphic>
          <a:graphicData uri="http://schemas.openxmlformats.org/drawingml/2006/table">
            <a:tbl>
              <a:tblPr/>
              <a:tblGrid>
                <a:gridCol w="5385247"/>
                <a:gridCol w="3111697"/>
              </a:tblGrid>
              <a:tr h="2942396">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    Si está bien,  Representi dice: “Muy bien”, ¡felicitaciones! Continua. Si está mal, </a:t>
                      </a:r>
                      <a:r>
                        <a:rPr lang="es-CO" sz="1400" baseline="0" dirty="0" err="1" smtClean="0">
                          <a:latin typeface="Times New Roman" pitchFamily="18" charset="0"/>
                          <a:ea typeface="Times New Roman"/>
                          <a:cs typeface="Times New Roman" pitchFamily="18" charset="0"/>
                        </a:rPr>
                        <a:t>representi</a:t>
                      </a:r>
                      <a:r>
                        <a:rPr lang="es-CO" sz="1400" baseline="0" dirty="0" smtClean="0">
                          <a:latin typeface="Times New Roman" pitchFamily="18" charset="0"/>
                          <a:ea typeface="Times New Roman"/>
                          <a:cs typeface="Times New Roman" pitchFamily="18" charset="0"/>
                        </a:rPr>
                        <a:t> dice: OH NO…inténtalo de nuevo.</a:t>
                      </a:r>
                    </a:p>
                    <a:p>
                      <a:pPr>
                        <a:spcAft>
                          <a:spcPts val="0"/>
                        </a:spcAft>
                      </a:pPr>
                      <a:r>
                        <a:rPr lang="es-CO" sz="1400" baseline="0" dirty="0" smtClean="0">
                          <a:latin typeface="Times New Roman" pitchFamily="18" charset="0"/>
                          <a:ea typeface="Times New Roman"/>
                          <a:cs typeface="Times New Roman" pitchFamily="18" charset="0"/>
                        </a:rPr>
                        <a:t>   </a:t>
                      </a: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Voz11</a:t>
                      </a:r>
                      <a:r>
                        <a:rPr lang="es-CO" sz="2000" b="1" baseline="0" dirty="0" smtClean="0">
                          <a:solidFill>
                            <a:srgbClr val="0000CC"/>
                          </a:solidFill>
                          <a:latin typeface="Times New Roman" pitchFamily="18" charset="0"/>
                          <a:ea typeface="Times New Roman"/>
                          <a:cs typeface="Times New Roman" pitchFamily="18" charset="0"/>
                        </a:rPr>
                        <a:t>      </a:t>
                      </a:r>
                      <a:r>
                        <a:rPr lang="es-CO" sz="2000" b="1" baseline="0" dirty="0" smtClean="0">
                          <a:solidFill>
                            <a:srgbClr val="C00000"/>
                          </a:solidFill>
                          <a:latin typeface="Times New Roman" pitchFamily="18" charset="0"/>
                          <a:ea typeface="Times New Roman"/>
                          <a:cs typeface="Times New Roman" pitchFamily="18" charset="0"/>
                          <a:hlinkClick r:id="rId3" action="ppaction://hlinkfile"/>
                        </a:rPr>
                        <a:t>Voz12</a:t>
                      </a:r>
                      <a:r>
                        <a:rPr lang="es-CO" sz="2000" baseline="0" dirty="0" smtClean="0">
                          <a:latin typeface="Times New Roman" pitchFamily="18" charset="0"/>
                          <a:ea typeface="Times New Roman"/>
                          <a:cs typeface="Times New Roman" pitchFamily="18" charset="0"/>
                        </a:rPr>
                        <a:t>  </a:t>
                      </a:r>
                      <a:endParaRPr lang="es-CO" sz="20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cueva,  árboles, montañas,  piedras, vegetación.</a:t>
                      </a:r>
                    </a:p>
                    <a:p>
                      <a:pPr>
                        <a:spcAft>
                          <a:spcPts val="0"/>
                        </a:spcAft>
                      </a:pPr>
                      <a:r>
                        <a:rPr lang="es-CO" sz="1400" baseline="0" dirty="0" smtClean="0">
                          <a:latin typeface="Times New Roman" pitchFamily="18" charset="0"/>
                          <a:ea typeface="Times New Roman"/>
                          <a:cs typeface="Times New Roman" pitchFamily="18" charset="0"/>
                        </a:rPr>
                        <a:t>Sale de la cueva “REPRESENTÍ”, mueve la cabeza, la boca, la cola y se ríe.  Posteriormente aparece la pancarta de arriba hacia abajo, donde salen los ejercicios. Aparecen en forma dinámica . En la parte superior de la pancarta la instrucción “Con el mause aplica color a la </a:t>
                      </a:r>
                      <a:r>
                        <a:rPr lang="es-CO" sz="1400" baseline="0" dirty="0" err="1" smtClean="0">
                          <a:latin typeface="Times New Roman" pitchFamily="18" charset="0"/>
                          <a:ea typeface="Times New Roman"/>
                          <a:cs typeface="Times New Roman" pitchFamily="18" charset="0"/>
                        </a:rPr>
                        <a:t>fígura</a:t>
                      </a:r>
                      <a:r>
                        <a:rPr lang="es-CO" sz="1400" baseline="0" dirty="0" smtClean="0">
                          <a:latin typeface="Times New Roman" pitchFamily="18" charset="0"/>
                          <a:ea typeface="Times New Roman"/>
                          <a:cs typeface="Times New Roman" pitchFamily="18" charset="0"/>
                        </a:rPr>
                        <a:t> según el fraccionario que se indica” . </a:t>
                      </a:r>
                      <a:r>
                        <a:rPr lang="es-CO" sz="1400" b="1" baseline="0" dirty="0" smtClean="0">
                          <a:solidFill>
                            <a:srgbClr val="C00000"/>
                          </a:solidFill>
                          <a:latin typeface="Times New Roman" pitchFamily="18" charset="0"/>
                          <a:ea typeface="Times New Roman"/>
                          <a:cs typeface="Times New Roman" pitchFamily="18" charset="0"/>
                        </a:rPr>
                        <a:t>Alado derecho la paleta de colores. </a:t>
                      </a:r>
                      <a:r>
                        <a:rPr lang="es-CO" sz="1400" baseline="0" dirty="0" smtClean="0">
                          <a:latin typeface="Times New Roman" pitchFamily="18" charset="0"/>
                          <a:ea typeface="Times New Roman"/>
                          <a:cs typeface="Times New Roman" pitchFamily="18" charset="0"/>
                        </a:rPr>
                        <a:t> Van apareciendo los ejercicios como se indica en la imagen de la pancarta.   Mensaje :Haz ganado ___puntos.  </a:t>
                      </a:r>
                      <a:r>
                        <a:rPr lang="es-CO" sz="1400" baseline="0" dirty="0" err="1" smtClean="0">
                          <a:latin typeface="Times New Roman" pitchFamily="18" charset="0"/>
                          <a:ea typeface="Times New Roman"/>
                          <a:cs typeface="Times New Roman" pitchFamily="18" charset="0"/>
                        </a:rPr>
                        <a:t>Llevas___puntos</a:t>
                      </a:r>
                      <a:r>
                        <a:rPr lang="es-CO" sz="1400" baseline="0" dirty="0" smtClean="0">
                          <a:latin typeface="Times New Roman" pitchFamily="18" charset="0"/>
                          <a:ea typeface="Times New Roman"/>
                          <a:cs typeface="Times New Roman" pitchFamily="18" charset="0"/>
                        </a:rPr>
                        <a:t> en total,  ¡Adelante!  Después del proceso “REPRESENTI” entra a la cueva.</a:t>
                      </a: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Al dar clic en “OK “ das paso al siguiente ejercicio,  según la gráfica de la pancarta.</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893532"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11.2</a:t>
            </a:r>
            <a:endParaRPr lang="es-CO" b="1" dirty="0">
              <a:solidFill>
                <a:srgbClr val="C00000"/>
              </a:solidFill>
              <a:latin typeface="Arial" pitchFamily="34" charset="0"/>
              <a:cs typeface="Arial" pitchFamily="34" charset="0"/>
            </a:endParaRPr>
          </a:p>
        </p:txBody>
      </p:sp>
      <p:pic>
        <p:nvPicPr>
          <p:cNvPr id="5" name="Picture 2" descr="C:\Users\TRABAJO\Pictures\Mis escaneos\escanear0059.jpg"/>
          <p:cNvPicPr>
            <a:picLocks noChangeAspect="1" noChangeArrowheads="1"/>
          </p:cNvPicPr>
          <p:nvPr/>
        </p:nvPicPr>
        <p:blipFill>
          <a:blip r:embed="rId5" cstate="print"/>
          <a:srcRect/>
          <a:stretch>
            <a:fillRect/>
          </a:stretch>
        </p:blipFill>
        <p:spPr bwMode="auto">
          <a:xfrm>
            <a:off x="251520" y="980728"/>
            <a:ext cx="5326514" cy="2664296"/>
          </a:xfrm>
          <a:prstGeom prst="rect">
            <a:avLst/>
          </a:prstGeom>
          <a:noFill/>
        </p:spPr>
      </p:pic>
      <p:pic>
        <p:nvPicPr>
          <p:cNvPr id="4098" name="Picture 2" descr="C:\Users\TRABAJO\Pictures\Mis escaneos\escanear0086.jpg"/>
          <p:cNvPicPr>
            <a:picLocks noChangeAspect="1" noChangeArrowheads="1"/>
          </p:cNvPicPr>
          <p:nvPr/>
        </p:nvPicPr>
        <p:blipFill>
          <a:blip r:embed="rId6" cstate="print"/>
          <a:srcRect t="4619" b="12237"/>
          <a:stretch>
            <a:fillRect/>
          </a:stretch>
        </p:blipFill>
        <p:spPr bwMode="auto">
          <a:xfrm>
            <a:off x="1835696" y="1052736"/>
            <a:ext cx="2376264" cy="1592894"/>
          </a:xfrm>
          <a:prstGeom prst="rect">
            <a:avLst/>
          </a:prstGeom>
          <a:noFill/>
        </p:spPr>
      </p:pic>
      <p:pic>
        <p:nvPicPr>
          <p:cNvPr id="7" name="Picture 2" descr="C:\Users\TRABAJO\Pictures\Mis escaneos\escanear0092.jpg"/>
          <p:cNvPicPr>
            <a:picLocks noChangeAspect="1" noChangeArrowheads="1"/>
          </p:cNvPicPr>
          <p:nvPr/>
        </p:nvPicPr>
        <p:blipFill>
          <a:blip r:embed="rId7" cstate="print"/>
          <a:srcRect l="-13485" r="-7883" b="-1435"/>
          <a:stretch>
            <a:fillRect/>
          </a:stretch>
        </p:blipFill>
        <p:spPr bwMode="auto">
          <a:xfrm>
            <a:off x="4860032" y="1196752"/>
            <a:ext cx="648072" cy="1152128"/>
          </a:xfrm>
          <a:prstGeom prst="rect">
            <a:avLst/>
          </a:prstGeom>
          <a:noFill/>
        </p:spPr>
      </p:pic>
      <p:pic>
        <p:nvPicPr>
          <p:cNvPr id="8" name="7 Imagen" descr="C:\Users\TRABAJO\Pictures\Mis escaneos\escanear0057.jpg"/>
          <p:cNvPicPr/>
          <p:nvPr/>
        </p:nvPicPr>
        <p:blipFill>
          <a:blip r:embed="rId8" cstate="print"/>
          <a:srcRect l="4684" t="60000" r="46370"/>
          <a:stretch>
            <a:fillRect/>
          </a:stretch>
        </p:blipFill>
        <p:spPr bwMode="auto">
          <a:xfrm rot="21089232">
            <a:off x="1835696" y="2996952"/>
            <a:ext cx="1137557" cy="457200"/>
          </a:xfrm>
          <a:prstGeom prst="rect">
            <a:avLst/>
          </a:prstGeom>
          <a:noFill/>
          <a:ln w="9525">
            <a:noFill/>
            <a:miter lim="800000"/>
            <a:headEnd/>
            <a:tailEnd/>
          </a:ln>
        </p:spPr>
      </p:pic>
      <p:sp>
        <p:nvSpPr>
          <p:cNvPr id="9" name="8 Rectángulo redondeado"/>
          <p:cNvSpPr/>
          <p:nvPr/>
        </p:nvSpPr>
        <p:spPr>
          <a:xfrm>
            <a:off x="323528" y="1484784"/>
            <a:ext cx="1512168" cy="1224136"/>
          </a:xfrm>
          <a:prstGeom prst="roundRect">
            <a:avLst/>
          </a:prstGeom>
          <a:solidFill>
            <a:srgbClr val="33CCCC"/>
          </a:solidFill>
          <a:ln>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smtClean="0">
                <a:solidFill>
                  <a:srgbClr val="C00000"/>
                </a:solidFill>
                <a:latin typeface="Times New Roman" pitchFamily="18" charset="0"/>
                <a:cs typeface="Times New Roman" pitchFamily="18" charset="0"/>
              </a:rPr>
              <a:t>Con el mause aplica color al número de partes que se indica en la fracción</a:t>
            </a:r>
            <a:endParaRPr lang="es-CO" sz="1200" b="1" dirty="0">
              <a:solidFill>
                <a:srgbClr val="C00000"/>
              </a:solidFill>
              <a:latin typeface="Times New Roman" pitchFamily="18" charset="0"/>
              <a:cs typeface="Times New Roman" pitchFamily="18" charset="0"/>
            </a:endParaRPr>
          </a:p>
        </p:txBody>
      </p:sp>
      <p:sp>
        <p:nvSpPr>
          <p:cNvPr id="10" name="9 CuadroTexto"/>
          <p:cNvSpPr txBox="1"/>
          <p:nvPr/>
        </p:nvSpPr>
        <p:spPr>
          <a:xfrm>
            <a:off x="5652120" y="5445224"/>
            <a:ext cx="2770310" cy="830997"/>
          </a:xfrm>
          <a:prstGeom prst="rect">
            <a:avLst/>
          </a:prstGeom>
          <a:noFill/>
        </p:spPr>
        <p:txBody>
          <a:bodyPr wrap="none" rtlCol="0">
            <a:spAutoFit/>
          </a:bodyPr>
          <a:lstStyle/>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“Se colorean las partes que indica </a:t>
            </a:r>
          </a:p>
          <a:p>
            <a:r>
              <a:rPr lang="es-CO" sz="1200" b="1" dirty="0" smtClean="0">
                <a:solidFill>
                  <a:srgbClr val="0000FF"/>
                </a:solidFill>
                <a:latin typeface="Times New Roman" pitchFamily="18" charset="0"/>
                <a:cs typeface="Times New Roman" pitchFamily="18" charset="0"/>
              </a:rPr>
              <a:t>el numerador  de la fracción”</a:t>
            </a:r>
            <a:endParaRPr lang="es-CO" sz="1200" b="1" dirty="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5929436"/>
        </p:xfrm>
        <a:graphic>
          <a:graphicData uri="http://schemas.openxmlformats.org/drawingml/2006/table">
            <a:tbl>
              <a:tblPr/>
              <a:tblGrid>
                <a:gridCol w="5385247"/>
                <a:gridCol w="3111697"/>
              </a:tblGrid>
              <a:tr h="2942396">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    Si está bien,  Representi dice: “Muy bien”, ¡felicitaciones! Continua. Si está mal,  </a:t>
                      </a:r>
                      <a:r>
                        <a:rPr lang="es-CO" sz="1400" baseline="0" dirty="0" err="1" smtClean="0">
                          <a:latin typeface="Times New Roman" pitchFamily="18" charset="0"/>
                          <a:ea typeface="Times New Roman"/>
                          <a:cs typeface="Times New Roman" pitchFamily="18" charset="0"/>
                        </a:rPr>
                        <a:t>representi</a:t>
                      </a:r>
                      <a:r>
                        <a:rPr lang="es-CO" sz="1400" baseline="0" dirty="0" smtClean="0">
                          <a:latin typeface="Times New Roman" pitchFamily="18" charset="0"/>
                          <a:ea typeface="Times New Roman"/>
                          <a:cs typeface="Times New Roman" pitchFamily="18" charset="0"/>
                        </a:rPr>
                        <a:t> dice: OH NO…inténtalo de nuevo.</a:t>
                      </a:r>
                    </a:p>
                    <a:p>
                      <a:pPr>
                        <a:spcAft>
                          <a:spcPts val="0"/>
                        </a:spcAft>
                      </a:pPr>
                      <a:r>
                        <a:rPr lang="es-CO" sz="1400" baseline="0" dirty="0" smtClean="0">
                          <a:latin typeface="Times New Roman" pitchFamily="18" charset="0"/>
                          <a:ea typeface="Times New Roman"/>
                          <a:cs typeface="Times New Roman" pitchFamily="18" charset="0"/>
                        </a:rPr>
                        <a:t>  </a:t>
                      </a: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Voz11</a:t>
                      </a:r>
                      <a:r>
                        <a:rPr lang="es-CO" sz="2000" b="1" baseline="0" dirty="0" smtClean="0">
                          <a:solidFill>
                            <a:srgbClr val="0000CC"/>
                          </a:solidFill>
                          <a:latin typeface="Times New Roman" pitchFamily="18" charset="0"/>
                          <a:ea typeface="Times New Roman"/>
                          <a:cs typeface="Times New Roman" pitchFamily="18" charset="0"/>
                        </a:rPr>
                        <a:t>      </a:t>
                      </a:r>
                      <a:r>
                        <a:rPr lang="es-CO" sz="2000" b="1" baseline="0" dirty="0" smtClean="0">
                          <a:solidFill>
                            <a:srgbClr val="C00000"/>
                          </a:solidFill>
                          <a:latin typeface="Times New Roman" pitchFamily="18" charset="0"/>
                          <a:ea typeface="Times New Roman"/>
                          <a:cs typeface="Times New Roman" pitchFamily="18" charset="0"/>
                          <a:hlinkClick r:id="rId3" action="ppaction://hlinkfile"/>
                        </a:rPr>
                        <a:t>Voz12</a:t>
                      </a:r>
                      <a:r>
                        <a:rPr lang="es-CO" sz="2000" baseline="0" dirty="0" smtClean="0">
                          <a:latin typeface="Times New Roman" pitchFamily="18" charset="0"/>
                          <a:ea typeface="Times New Roman"/>
                          <a:cs typeface="Times New Roman" pitchFamily="18" charset="0"/>
                        </a:rPr>
                        <a:t>   </a:t>
                      </a:r>
                      <a:endParaRPr lang="es-CO" sz="20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cueva,  árboles, montañas,  piedras, vegetación.</a:t>
                      </a:r>
                    </a:p>
                    <a:p>
                      <a:pPr>
                        <a:spcAft>
                          <a:spcPts val="0"/>
                        </a:spcAft>
                      </a:pPr>
                      <a:r>
                        <a:rPr lang="es-CO" sz="1400" baseline="0" dirty="0" smtClean="0">
                          <a:latin typeface="Times New Roman" pitchFamily="18" charset="0"/>
                          <a:ea typeface="Times New Roman"/>
                          <a:cs typeface="Times New Roman" pitchFamily="18" charset="0"/>
                        </a:rPr>
                        <a:t>Sale de la cueva “REPRESENTÍ”, mueve la cabeza, la boca, la cola y se ríe.  Posteriormente aparece la pancarta de arriba hacia abajo, donde salen los ejercicios. Aparecen en forma dinámica . En la parte superior de la pancarta la instrucción “Con el mause aplica color a la </a:t>
                      </a:r>
                      <a:r>
                        <a:rPr lang="es-CO" sz="1400" baseline="0" dirty="0" err="1" smtClean="0">
                          <a:latin typeface="Times New Roman" pitchFamily="18" charset="0"/>
                          <a:ea typeface="Times New Roman"/>
                          <a:cs typeface="Times New Roman" pitchFamily="18" charset="0"/>
                        </a:rPr>
                        <a:t>fígura</a:t>
                      </a:r>
                      <a:r>
                        <a:rPr lang="es-CO" sz="1400" baseline="0" dirty="0" smtClean="0">
                          <a:latin typeface="Times New Roman" pitchFamily="18" charset="0"/>
                          <a:ea typeface="Times New Roman"/>
                          <a:cs typeface="Times New Roman" pitchFamily="18" charset="0"/>
                        </a:rPr>
                        <a:t> según el fraccionario que se indica” . </a:t>
                      </a:r>
                      <a:r>
                        <a:rPr lang="es-CO" sz="1400" b="1" baseline="0" dirty="0" smtClean="0">
                          <a:solidFill>
                            <a:srgbClr val="C00000"/>
                          </a:solidFill>
                          <a:latin typeface="Times New Roman" pitchFamily="18" charset="0"/>
                          <a:ea typeface="Times New Roman"/>
                          <a:cs typeface="Times New Roman" pitchFamily="18" charset="0"/>
                        </a:rPr>
                        <a:t>Alado derecho la paleta de colores. </a:t>
                      </a:r>
                      <a:r>
                        <a:rPr lang="es-CO" sz="1400" baseline="0" dirty="0" smtClean="0">
                          <a:latin typeface="Times New Roman" pitchFamily="18" charset="0"/>
                          <a:ea typeface="Times New Roman"/>
                          <a:cs typeface="Times New Roman" pitchFamily="18" charset="0"/>
                        </a:rPr>
                        <a:t>Van apareciendo los ejercicios como se indica en la imagen de la pancarta.   Mensaje :Haz ganado ___puntos.  </a:t>
                      </a:r>
                      <a:r>
                        <a:rPr lang="es-CO" sz="1400" baseline="0" dirty="0" err="1" smtClean="0">
                          <a:latin typeface="Times New Roman" pitchFamily="18" charset="0"/>
                          <a:ea typeface="Times New Roman"/>
                          <a:cs typeface="Times New Roman" pitchFamily="18" charset="0"/>
                        </a:rPr>
                        <a:t>Llevas___puntos</a:t>
                      </a:r>
                      <a:r>
                        <a:rPr lang="es-CO" sz="1400" baseline="0" dirty="0" smtClean="0">
                          <a:latin typeface="Times New Roman" pitchFamily="18" charset="0"/>
                          <a:ea typeface="Times New Roman"/>
                          <a:cs typeface="Times New Roman" pitchFamily="18" charset="0"/>
                        </a:rPr>
                        <a:t> en total,  ¡Adelante!  Paso al siguiente ejercicio.</a:t>
                      </a: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Al dar clic en “OK “ das paso al siguiente ejercicio,  según la gráfica de la pancarta.</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893532"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11.3</a:t>
            </a:r>
            <a:endParaRPr lang="es-CO" b="1" dirty="0">
              <a:solidFill>
                <a:srgbClr val="C00000"/>
              </a:solidFill>
              <a:latin typeface="Arial" pitchFamily="34" charset="0"/>
              <a:cs typeface="Arial" pitchFamily="34" charset="0"/>
            </a:endParaRPr>
          </a:p>
        </p:txBody>
      </p:sp>
      <p:pic>
        <p:nvPicPr>
          <p:cNvPr id="5" name="Picture 2" descr="C:\Users\TRABAJO\Pictures\Mis escaneos\escanear0059.jpg"/>
          <p:cNvPicPr>
            <a:picLocks noChangeAspect="1" noChangeArrowheads="1"/>
          </p:cNvPicPr>
          <p:nvPr/>
        </p:nvPicPr>
        <p:blipFill>
          <a:blip r:embed="rId5" cstate="print"/>
          <a:srcRect/>
          <a:stretch>
            <a:fillRect/>
          </a:stretch>
        </p:blipFill>
        <p:spPr bwMode="auto">
          <a:xfrm>
            <a:off x="251520" y="980728"/>
            <a:ext cx="5326514" cy="2664296"/>
          </a:xfrm>
          <a:prstGeom prst="rect">
            <a:avLst/>
          </a:prstGeom>
          <a:noFill/>
        </p:spPr>
      </p:pic>
      <p:pic>
        <p:nvPicPr>
          <p:cNvPr id="3074" name="Picture 2" descr="C:\Users\TRABAJO\Pictures\Mis escaneos\escanear0083.jpg"/>
          <p:cNvPicPr>
            <a:picLocks noChangeAspect="1" noChangeArrowheads="1"/>
          </p:cNvPicPr>
          <p:nvPr/>
        </p:nvPicPr>
        <p:blipFill>
          <a:blip r:embed="rId6" cstate="print"/>
          <a:srcRect/>
          <a:stretch>
            <a:fillRect/>
          </a:stretch>
        </p:blipFill>
        <p:spPr bwMode="auto">
          <a:xfrm>
            <a:off x="1907704" y="1052736"/>
            <a:ext cx="2376264" cy="1735751"/>
          </a:xfrm>
          <a:prstGeom prst="rect">
            <a:avLst/>
          </a:prstGeom>
          <a:noFill/>
        </p:spPr>
      </p:pic>
      <p:pic>
        <p:nvPicPr>
          <p:cNvPr id="7" name="Picture 2" descr="C:\Users\TRABAJO\Pictures\Mis escaneos\escanear0092.jpg"/>
          <p:cNvPicPr>
            <a:picLocks noChangeAspect="1" noChangeArrowheads="1"/>
          </p:cNvPicPr>
          <p:nvPr/>
        </p:nvPicPr>
        <p:blipFill>
          <a:blip r:embed="rId7" cstate="print"/>
          <a:srcRect l="-13485" r="-7883" b="-1435"/>
          <a:stretch>
            <a:fillRect/>
          </a:stretch>
        </p:blipFill>
        <p:spPr bwMode="auto">
          <a:xfrm>
            <a:off x="4860032" y="1196752"/>
            <a:ext cx="648072" cy="1152128"/>
          </a:xfrm>
          <a:prstGeom prst="rect">
            <a:avLst/>
          </a:prstGeom>
          <a:noFill/>
        </p:spPr>
      </p:pic>
      <p:pic>
        <p:nvPicPr>
          <p:cNvPr id="8" name="7 Imagen" descr="C:\Users\TRABAJO\Pictures\Mis escaneos\escanear0057.jpg"/>
          <p:cNvPicPr/>
          <p:nvPr/>
        </p:nvPicPr>
        <p:blipFill>
          <a:blip r:embed="rId8" cstate="print"/>
          <a:srcRect l="4684" t="60000" r="46370"/>
          <a:stretch>
            <a:fillRect/>
          </a:stretch>
        </p:blipFill>
        <p:spPr bwMode="auto">
          <a:xfrm rot="21089232">
            <a:off x="1835696" y="2996952"/>
            <a:ext cx="1137557" cy="457200"/>
          </a:xfrm>
          <a:prstGeom prst="rect">
            <a:avLst/>
          </a:prstGeom>
          <a:noFill/>
          <a:ln w="9525">
            <a:noFill/>
            <a:miter lim="800000"/>
            <a:headEnd/>
            <a:tailEnd/>
          </a:ln>
        </p:spPr>
      </p:pic>
      <p:sp>
        <p:nvSpPr>
          <p:cNvPr id="9" name="8 Rectángulo redondeado"/>
          <p:cNvSpPr/>
          <p:nvPr/>
        </p:nvSpPr>
        <p:spPr>
          <a:xfrm>
            <a:off x="323528" y="1484784"/>
            <a:ext cx="1512168" cy="1224136"/>
          </a:xfrm>
          <a:prstGeom prst="roundRect">
            <a:avLst/>
          </a:prstGeom>
          <a:solidFill>
            <a:srgbClr val="33CCCC"/>
          </a:solidFill>
          <a:ln>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smtClean="0">
                <a:solidFill>
                  <a:srgbClr val="C00000"/>
                </a:solidFill>
                <a:latin typeface="Times New Roman" pitchFamily="18" charset="0"/>
                <a:cs typeface="Times New Roman" pitchFamily="18" charset="0"/>
              </a:rPr>
              <a:t>Con el mause aplica color al número de partes que se indica en la fracción</a:t>
            </a:r>
            <a:endParaRPr lang="es-CO" sz="1200" b="1" dirty="0">
              <a:solidFill>
                <a:srgbClr val="C00000"/>
              </a:solidFill>
              <a:latin typeface="Times New Roman" pitchFamily="18" charset="0"/>
              <a:cs typeface="Times New Roman" pitchFamily="18" charset="0"/>
            </a:endParaRPr>
          </a:p>
        </p:txBody>
      </p:sp>
      <p:sp>
        <p:nvSpPr>
          <p:cNvPr id="10" name="9 CuadroTexto"/>
          <p:cNvSpPr txBox="1"/>
          <p:nvPr/>
        </p:nvSpPr>
        <p:spPr>
          <a:xfrm>
            <a:off x="5652120" y="5445224"/>
            <a:ext cx="2770310" cy="830997"/>
          </a:xfrm>
          <a:prstGeom prst="rect">
            <a:avLst/>
          </a:prstGeom>
          <a:noFill/>
        </p:spPr>
        <p:txBody>
          <a:bodyPr wrap="none" rtlCol="0">
            <a:spAutoFit/>
          </a:bodyPr>
          <a:lstStyle/>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“Se colorean las partes que indica </a:t>
            </a:r>
          </a:p>
          <a:p>
            <a:r>
              <a:rPr lang="es-CO" sz="1200" b="1" dirty="0" smtClean="0">
                <a:solidFill>
                  <a:srgbClr val="0000FF"/>
                </a:solidFill>
                <a:latin typeface="Times New Roman" pitchFamily="18" charset="0"/>
                <a:cs typeface="Times New Roman" pitchFamily="18" charset="0"/>
              </a:rPr>
              <a:t>el numerador  de la fracción”</a:t>
            </a:r>
            <a:endParaRPr lang="es-CO" sz="1200" b="1" dirty="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5716076"/>
        </p:xfrm>
        <a:graphic>
          <a:graphicData uri="http://schemas.openxmlformats.org/drawingml/2006/table">
            <a:tbl>
              <a:tblPr/>
              <a:tblGrid>
                <a:gridCol w="5385247"/>
                <a:gridCol w="3111697"/>
              </a:tblGrid>
              <a:tr h="2942396">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    Si está binen,  Representi dice: “Muy bien”, ¡felicitaciones! Continua. Si está mal, </a:t>
                      </a:r>
                      <a:r>
                        <a:rPr lang="es-CO" sz="1400" baseline="0" dirty="0" err="1" smtClean="0">
                          <a:latin typeface="Times New Roman" pitchFamily="18" charset="0"/>
                          <a:ea typeface="Times New Roman"/>
                          <a:cs typeface="Times New Roman" pitchFamily="18" charset="0"/>
                        </a:rPr>
                        <a:t>representi</a:t>
                      </a:r>
                      <a:r>
                        <a:rPr lang="es-CO" sz="1400" baseline="0" dirty="0" smtClean="0">
                          <a:latin typeface="Times New Roman" pitchFamily="18" charset="0"/>
                          <a:ea typeface="Times New Roman"/>
                          <a:cs typeface="Times New Roman" pitchFamily="18" charset="0"/>
                        </a:rPr>
                        <a:t> dice: OH NO…inténtalo de nuevo.</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Voz11</a:t>
                      </a:r>
                      <a:r>
                        <a:rPr lang="es-CO" sz="2000" b="1" baseline="0" dirty="0" smtClean="0">
                          <a:solidFill>
                            <a:srgbClr val="0000CC"/>
                          </a:solidFill>
                          <a:latin typeface="Times New Roman" pitchFamily="18" charset="0"/>
                          <a:ea typeface="Times New Roman"/>
                          <a:cs typeface="Times New Roman" pitchFamily="18" charset="0"/>
                        </a:rPr>
                        <a:t>      </a:t>
                      </a:r>
                      <a:r>
                        <a:rPr lang="es-CO" sz="2000" b="1" baseline="0" dirty="0" smtClean="0">
                          <a:solidFill>
                            <a:srgbClr val="C00000"/>
                          </a:solidFill>
                          <a:latin typeface="Times New Roman" pitchFamily="18" charset="0"/>
                          <a:ea typeface="Times New Roman"/>
                          <a:cs typeface="Times New Roman" pitchFamily="18" charset="0"/>
                          <a:hlinkClick r:id="rId3" action="ppaction://hlinkfile"/>
                        </a:rPr>
                        <a:t>Voz12</a:t>
                      </a:r>
                      <a:endParaRPr lang="es-CO" sz="20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¡FELICITACIONES! Clic en continuar</a:t>
                      </a:r>
                    </a:p>
                    <a:p>
                      <a:pPr>
                        <a:spcAft>
                          <a:spcPts val="0"/>
                        </a:spcAft>
                      </a:pPr>
                      <a:r>
                        <a:rPr lang="es-CO" sz="1400" baseline="0" dirty="0" smtClean="0">
                          <a:latin typeface="Times New Roman" pitchFamily="18" charset="0"/>
                          <a:ea typeface="Times New Roman"/>
                          <a:cs typeface="Times New Roman" pitchFamily="18" charset="0"/>
                        </a:rPr>
                        <a:t>     </a:t>
                      </a:r>
                    </a:p>
                    <a:p>
                      <a:pPr>
                        <a:spcAft>
                          <a:spcPts val="0"/>
                        </a:spcAft>
                      </a:pPr>
                      <a:r>
                        <a:rPr lang="es-CO" sz="2000" b="1" baseline="0" dirty="0" smtClean="0">
                          <a:solidFill>
                            <a:srgbClr val="0000FF"/>
                          </a:solidFill>
                          <a:latin typeface="Times New Roman" pitchFamily="18" charset="0"/>
                          <a:ea typeface="Times New Roman"/>
                          <a:cs typeface="Times New Roman" pitchFamily="18" charset="0"/>
                          <a:hlinkClick r:id="rId4" action="ppaction://hlinkfile"/>
                        </a:rPr>
                        <a:t>Voz21</a:t>
                      </a:r>
                      <a:endParaRPr lang="es-CO" sz="20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cueva,  árboles, montañas,  piedras, vegetación.</a:t>
                      </a:r>
                    </a:p>
                    <a:p>
                      <a:pPr>
                        <a:spcAft>
                          <a:spcPts val="0"/>
                        </a:spcAft>
                      </a:pPr>
                      <a:r>
                        <a:rPr lang="es-CO" sz="1400" baseline="0" dirty="0" smtClean="0">
                          <a:latin typeface="Times New Roman" pitchFamily="18" charset="0"/>
                          <a:ea typeface="Times New Roman"/>
                          <a:cs typeface="Times New Roman" pitchFamily="18" charset="0"/>
                        </a:rPr>
                        <a:t>Sale de la cueva “REPRESENTÍ”, mueve la cabeza, la boca, la cola y se ríe.  Posteriormente aparece la pancarta de arriba hacia abajo, donde salen los ejercicios. Aparecen en forma dinámica . En la parte superior de la pancarta la instrucción “Con el mause aplica color  al número de partes que s indica en la fracción” . </a:t>
                      </a:r>
                      <a:r>
                        <a:rPr lang="es-CO" sz="1400" b="1" baseline="0" dirty="0" smtClean="0">
                          <a:solidFill>
                            <a:srgbClr val="C00000"/>
                          </a:solidFill>
                          <a:latin typeface="Times New Roman" pitchFamily="18" charset="0"/>
                          <a:ea typeface="Times New Roman"/>
                          <a:cs typeface="Times New Roman" pitchFamily="18" charset="0"/>
                        </a:rPr>
                        <a:t>Alado derecho la paleta de colores. </a:t>
                      </a:r>
                      <a:r>
                        <a:rPr lang="es-CO" sz="1400" baseline="0" dirty="0" smtClean="0">
                          <a:latin typeface="Times New Roman" pitchFamily="18" charset="0"/>
                          <a:ea typeface="Times New Roman"/>
                          <a:cs typeface="Times New Roman" pitchFamily="18" charset="0"/>
                        </a:rPr>
                        <a:t>Van apareciendo los ejercicios como se indica en la imagen de la pancarta.   Mensaje :Haz ganado ___puntos.  </a:t>
                      </a:r>
                      <a:r>
                        <a:rPr lang="es-CO" sz="1400" baseline="0" dirty="0" err="1" smtClean="0">
                          <a:latin typeface="Times New Roman" pitchFamily="18" charset="0"/>
                          <a:ea typeface="Times New Roman"/>
                          <a:cs typeface="Times New Roman" pitchFamily="18" charset="0"/>
                        </a:rPr>
                        <a:t>Llevas___puntos</a:t>
                      </a:r>
                      <a:r>
                        <a:rPr lang="es-CO" sz="1400" baseline="0" dirty="0" smtClean="0">
                          <a:latin typeface="Times New Roman" pitchFamily="18" charset="0"/>
                          <a:ea typeface="Times New Roman"/>
                          <a:cs typeface="Times New Roman" pitchFamily="18" charset="0"/>
                        </a:rPr>
                        <a:t> en total,  ¡Adelante!  Paso al siguiente ejercicio. Finalmente “Representi” entra en la cueva.</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N° 12</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5"/>
                        </a:rPr>
                        <a:t>http://es.melodyloops.com/search/The+next+game</a:t>
                      </a:r>
                      <a:r>
                        <a:rPr lang="es-CO" sz="1200" u="sng" dirty="0" smtClean="0">
                          <a:solidFill>
                            <a:srgbClr val="0000FF"/>
                          </a:solidFill>
                          <a:latin typeface="Times New Roman"/>
                          <a:ea typeface="Times New Roman"/>
                          <a:cs typeface="Times New Roman"/>
                          <a:hlinkClick r:id="rId5"/>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893532"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11.4</a:t>
            </a:r>
            <a:endParaRPr lang="es-CO" b="1" dirty="0">
              <a:solidFill>
                <a:srgbClr val="C00000"/>
              </a:solidFill>
              <a:latin typeface="Arial" pitchFamily="34" charset="0"/>
              <a:cs typeface="Arial" pitchFamily="34" charset="0"/>
            </a:endParaRPr>
          </a:p>
        </p:txBody>
      </p:sp>
      <p:pic>
        <p:nvPicPr>
          <p:cNvPr id="5" name="Picture 2" descr="C:\Users\TRABAJO\Pictures\Mis escaneos\escanear0059.jpg"/>
          <p:cNvPicPr>
            <a:picLocks noChangeAspect="1" noChangeArrowheads="1"/>
          </p:cNvPicPr>
          <p:nvPr/>
        </p:nvPicPr>
        <p:blipFill>
          <a:blip r:embed="rId6" cstate="print"/>
          <a:srcRect/>
          <a:stretch>
            <a:fillRect/>
          </a:stretch>
        </p:blipFill>
        <p:spPr bwMode="auto">
          <a:xfrm>
            <a:off x="251520" y="980728"/>
            <a:ext cx="5326514" cy="2664296"/>
          </a:xfrm>
          <a:prstGeom prst="rect">
            <a:avLst/>
          </a:prstGeom>
          <a:noFill/>
        </p:spPr>
      </p:pic>
      <p:pic>
        <p:nvPicPr>
          <p:cNvPr id="2050" name="Picture 2" descr="C:\Users\TRABAJO\Pictures\Mis escaneos\escanear0085.jpg"/>
          <p:cNvPicPr>
            <a:picLocks noChangeAspect="1" noChangeArrowheads="1"/>
          </p:cNvPicPr>
          <p:nvPr/>
        </p:nvPicPr>
        <p:blipFill>
          <a:blip r:embed="rId7" cstate="print"/>
          <a:srcRect/>
          <a:stretch>
            <a:fillRect/>
          </a:stretch>
        </p:blipFill>
        <p:spPr bwMode="auto">
          <a:xfrm>
            <a:off x="1835696" y="1196752"/>
            <a:ext cx="2521273" cy="1656184"/>
          </a:xfrm>
          <a:prstGeom prst="rect">
            <a:avLst/>
          </a:prstGeom>
          <a:noFill/>
        </p:spPr>
      </p:pic>
      <p:pic>
        <p:nvPicPr>
          <p:cNvPr id="7" name="Picture 2" descr="C:\Users\TRABAJO\Pictures\Mis escaneos\escanear0092.jpg"/>
          <p:cNvPicPr>
            <a:picLocks noChangeAspect="1" noChangeArrowheads="1"/>
          </p:cNvPicPr>
          <p:nvPr/>
        </p:nvPicPr>
        <p:blipFill>
          <a:blip r:embed="rId8" cstate="print"/>
          <a:srcRect l="-13485" r="-7883" b="-1435"/>
          <a:stretch>
            <a:fillRect/>
          </a:stretch>
        </p:blipFill>
        <p:spPr bwMode="auto">
          <a:xfrm>
            <a:off x="4860032" y="1196752"/>
            <a:ext cx="648072" cy="1152128"/>
          </a:xfrm>
          <a:prstGeom prst="rect">
            <a:avLst/>
          </a:prstGeom>
          <a:noFill/>
        </p:spPr>
      </p:pic>
      <p:pic>
        <p:nvPicPr>
          <p:cNvPr id="8" name="7 Imagen" descr="C:\Users\TRABAJO\Pictures\Mis escaneos\escanear0057.jpg"/>
          <p:cNvPicPr/>
          <p:nvPr/>
        </p:nvPicPr>
        <p:blipFill>
          <a:blip r:embed="rId9" cstate="print"/>
          <a:srcRect l="4684" t="60000" r="46370"/>
          <a:stretch>
            <a:fillRect/>
          </a:stretch>
        </p:blipFill>
        <p:spPr bwMode="auto">
          <a:xfrm rot="21089232">
            <a:off x="1835696" y="2996952"/>
            <a:ext cx="1137557" cy="457200"/>
          </a:xfrm>
          <a:prstGeom prst="rect">
            <a:avLst/>
          </a:prstGeom>
          <a:noFill/>
          <a:ln w="9525">
            <a:noFill/>
            <a:miter lim="800000"/>
            <a:headEnd/>
            <a:tailEnd/>
          </a:ln>
        </p:spPr>
      </p:pic>
      <p:sp>
        <p:nvSpPr>
          <p:cNvPr id="9" name="8 Rectángulo redondeado"/>
          <p:cNvSpPr/>
          <p:nvPr/>
        </p:nvSpPr>
        <p:spPr>
          <a:xfrm>
            <a:off x="323528" y="1484784"/>
            <a:ext cx="1512168" cy="1224136"/>
          </a:xfrm>
          <a:prstGeom prst="roundRect">
            <a:avLst/>
          </a:prstGeom>
          <a:solidFill>
            <a:srgbClr val="33CCCC"/>
          </a:solidFill>
          <a:ln>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smtClean="0">
                <a:solidFill>
                  <a:srgbClr val="C00000"/>
                </a:solidFill>
                <a:latin typeface="Times New Roman" pitchFamily="18" charset="0"/>
                <a:cs typeface="Times New Roman" pitchFamily="18" charset="0"/>
              </a:rPr>
              <a:t>Con el mause aplica color al número de partes que se indica en la fracción</a:t>
            </a:r>
            <a:endParaRPr lang="es-CO" sz="1200" b="1" dirty="0">
              <a:solidFill>
                <a:srgbClr val="C00000"/>
              </a:solidFill>
              <a:latin typeface="Times New Roman" pitchFamily="18" charset="0"/>
              <a:cs typeface="Times New Roman" pitchFamily="18" charset="0"/>
            </a:endParaRPr>
          </a:p>
        </p:txBody>
      </p:sp>
      <p:sp>
        <p:nvSpPr>
          <p:cNvPr id="10" name="9 CuadroTexto"/>
          <p:cNvSpPr txBox="1"/>
          <p:nvPr/>
        </p:nvSpPr>
        <p:spPr>
          <a:xfrm>
            <a:off x="5652120" y="5445224"/>
            <a:ext cx="2770310" cy="830997"/>
          </a:xfrm>
          <a:prstGeom prst="rect">
            <a:avLst/>
          </a:prstGeom>
          <a:noFill/>
        </p:spPr>
        <p:txBody>
          <a:bodyPr wrap="none" rtlCol="0">
            <a:spAutoFit/>
          </a:bodyPr>
          <a:lstStyle/>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“Se colorean las partes que indica </a:t>
            </a:r>
          </a:p>
          <a:p>
            <a:r>
              <a:rPr lang="es-CO" sz="1200" b="1" dirty="0" smtClean="0">
                <a:solidFill>
                  <a:srgbClr val="0000FF"/>
                </a:solidFill>
                <a:latin typeface="Times New Roman" pitchFamily="18" charset="0"/>
                <a:cs typeface="Times New Roman" pitchFamily="18" charset="0"/>
              </a:rPr>
              <a:t>el numerador  de la fracción”</a:t>
            </a:r>
            <a:endParaRPr lang="es-CO" sz="1200" b="1" dirty="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331640" y="548680"/>
            <a:ext cx="6336704" cy="1231106"/>
          </a:xfrm>
          <a:prstGeom prst="rect">
            <a:avLst/>
          </a:prstGeom>
          <a:noFill/>
        </p:spPr>
        <p:txBody>
          <a:bodyPr wrap="square" rtlCol="0">
            <a:spAutoFit/>
          </a:bodyPr>
          <a:lstStyle/>
          <a:p>
            <a:pPr algn="ctr"/>
            <a:r>
              <a:rPr lang="es-MX" sz="1400" b="1" dirty="0" smtClean="0">
                <a:solidFill>
                  <a:srgbClr val="990000"/>
                </a:solidFill>
                <a:latin typeface="Times New Roman" pitchFamily="18" charset="0"/>
                <a:cs typeface="Times New Roman" pitchFamily="18" charset="0"/>
              </a:rPr>
              <a:t>DISEÑO DE MATERIALES EDUCATIVOS DIGITALES</a:t>
            </a:r>
          </a:p>
          <a:p>
            <a:pPr algn="ctr"/>
            <a:r>
              <a:rPr lang="es-MX" sz="1400" b="1" dirty="0" smtClean="0">
                <a:solidFill>
                  <a:srgbClr val="990000"/>
                </a:solidFill>
                <a:latin typeface="Times New Roman" pitchFamily="18" charset="0"/>
                <a:cs typeface="Times New Roman" pitchFamily="18" charset="0"/>
              </a:rPr>
              <a:t>MAESTRÍA EN INFORMÁTICA EDUCATIVA DIGITAL</a:t>
            </a:r>
          </a:p>
          <a:p>
            <a:pPr algn="ctr"/>
            <a:r>
              <a:rPr lang="es-MX" sz="1400" b="1" dirty="0" smtClean="0">
                <a:solidFill>
                  <a:srgbClr val="990000"/>
                </a:solidFill>
                <a:latin typeface="Times New Roman" pitchFamily="18" charset="0"/>
                <a:cs typeface="Times New Roman" pitchFamily="18" charset="0"/>
              </a:rPr>
              <a:t>ASIGNATURA: MATERIAL EDUCATIVO DIGITAL</a:t>
            </a:r>
          </a:p>
          <a:p>
            <a:pPr algn="ctr"/>
            <a:r>
              <a:rPr lang="es-MX" sz="1400" b="1" dirty="0" smtClean="0">
                <a:solidFill>
                  <a:srgbClr val="990000"/>
                </a:solidFill>
                <a:latin typeface="Times New Roman" pitchFamily="18" charset="0"/>
                <a:cs typeface="Times New Roman" pitchFamily="18" charset="0"/>
              </a:rPr>
              <a:t>PRIMER SEMESTRE</a:t>
            </a:r>
          </a:p>
          <a:p>
            <a:endParaRPr lang="es-MX" dirty="0"/>
          </a:p>
        </p:txBody>
      </p:sp>
      <p:sp>
        <p:nvSpPr>
          <p:cNvPr id="3" name="2 CuadroTexto"/>
          <p:cNvSpPr txBox="1"/>
          <p:nvPr/>
        </p:nvSpPr>
        <p:spPr>
          <a:xfrm>
            <a:off x="251520" y="1700808"/>
            <a:ext cx="8712968" cy="4462760"/>
          </a:xfrm>
          <a:prstGeom prst="rect">
            <a:avLst/>
          </a:prstGeom>
          <a:noFill/>
        </p:spPr>
        <p:txBody>
          <a:bodyPr wrap="square" rtlCol="0">
            <a:spAutoFit/>
          </a:bodyPr>
          <a:lstStyle/>
          <a:p>
            <a:r>
              <a:rPr lang="es-MX" sz="1600" b="1" dirty="0" smtClean="0">
                <a:solidFill>
                  <a:srgbClr val="C00000"/>
                </a:solidFill>
                <a:latin typeface="Times New Roman" pitchFamily="18" charset="0"/>
                <a:cs typeface="Times New Roman" pitchFamily="18" charset="0"/>
              </a:rPr>
              <a:t>Estudiante: </a:t>
            </a:r>
            <a:r>
              <a:rPr lang="es-MX" sz="1600" dirty="0" smtClean="0">
                <a:solidFill>
                  <a:srgbClr val="0000CC"/>
                </a:solidFill>
                <a:latin typeface="Times New Roman" pitchFamily="18" charset="0"/>
                <a:cs typeface="Times New Roman" pitchFamily="18" charset="0"/>
              </a:rPr>
              <a:t>José Daniel Parrado Guevara</a:t>
            </a:r>
          </a:p>
          <a:p>
            <a:endParaRPr lang="es-MX" sz="1600" dirty="0">
              <a:solidFill>
                <a:srgbClr val="0000CC"/>
              </a:solidFill>
              <a:latin typeface="Times New Roman" pitchFamily="18" charset="0"/>
              <a:cs typeface="Times New Roman" pitchFamily="18" charset="0"/>
            </a:endParaRPr>
          </a:p>
          <a:p>
            <a:r>
              <a:rPr lang="es-MX" sz="1600" dirty="0" smtClean="0">
                <a:solidFill>
                  <a:srgbClr val="0000CC"/>
                </a:solidFill>
                <a:latin typeface="Times New Roman" pitchFamily="18" charset="0"/>
                <a:cs typeface="Times New Roman" pitchFamily="18" charset="0"/>
              </a:rPr>
              <a:t>Grupo A</a:t>
            </a:r>
          </a:p>
          <a:p>
            <a:endParaRPr lang="es-MX" sz="1600" dirty="0">
              <a:solidFill>
                <a:srgbClr val="0000CC"/>
              </a:solidFill>
              <a:latin typeface="Times New Roman" pitchFamily="18" charset="0"/>
              <a:cs typeface="Times New Roman" pitchFamily="18" charset="0"/>
            </a:endParaRPr>
          </a:p>
          <a:p>
            <a:r>
              <a:rPr lang="es-MX" sz="1600" b="1" dirty="0" smtClean="0">
                <a:solidFill>
                  <a:srgbClr val="C00000"/>
                </a:solidFill>
                <a:latin typeface="Times New Roman" pitchFamily="18" charset="0"/>
                <a:cs typeface="Times New Roman" pitchFamily="18" charset="0"/>
              </a:rPr>
              <a:t>Tema ( Necesidad de aprendizaje): </a:t>
            </a:r>
            <a:r>
              <a:rPr lang="es-MX" sz="1600" dirty="0" smtClean="0">
                <a:solidFill>
                  <a:srgbClr val="0000CC"/>
                </a:solidFill>
                <a:latin typeface="Times New Roman" pitchFamily="18" charset="0"/>
                <a:cs typeface="Times New Roman" pitchFamily="18" charset="0"/>
              </a:rPr>
              <a:t>Estrategia didáctica </a:t>
            </a:r>
            <a:r>
              <a:rPr lang="es-MX" sz="1600" dirty="0" err="1" smtClean="0">
                <a:solidFill>
                  <a:srgbClr val="0000CC"/>
                </a:solidFill>
                <a:latin typeface="Times New Roman" pitchFamily="18" charset="0"/>
                <a:cs typeface="Times New Roman" pitchFamily="18" charset="0"/>
              </a:rPr>
              <a:t>multimedial</a:t>
            </a:r>
            <a:r>
              <a:rPr lang="es-MX" sz="1600" dirty="0" smtClean="0">
                <a:solidFill>
                  <a:srgbClr val="0000CC"/>
                </a:solidFill>
                <a:latin typeface="Times New Roman" pitchFamily="18" charset="0"/>
                <a:cs typeface="Times New Roman" pitchFamily="18" charset="0"/>
              </a:rPr>
              <a:t> para el manejo de los números fraccionarios.</a:t>
            </a:r>
          </a:p>
          <a:p>
            <a:endParaRPr lang="es-MX" sz="1600" dirty="0">
              <a:solidFill>
                <a:srgbClr val="0000CC"/>
              </a:solidFill>
              <a:latin typeface="Times New Roman" pitchFamily="18" charset="0"/>
              <a:cs typeface="Times New Roman" pitchFamily="18" charset="0"/>
            </a:endParaRPr>
          </a:p>
          <a:p>
            <a:r>
              <a:rPr lang="es-MX" sz="1600" dirty="0" smtClean="0">
                <a:solidFill>
                  <a:srgbClr val="0000CC"/>
                </a:solidFill>
                <a:latin typeface="Times New Roman" pitchFamily="18" charset="0"/>
                <a:cs typeface="Times New Roman" pitchFamily="18" charset="0"/>
              </a:rPr>
              <a:t>Las deficiencias que se presentan en los estudiantes con los procesos de desarrollo del pensamiento y el lenguaje matemático, en especial los que se refieren con la conceptualización y comprensión de la noción  de número fraccionario y su aplicabilidad a situaciones prácticas.</a:t>
            </a:r>
          </a:p>
          <a:p>
            <a:endParaRPr lang="es-MX" sz="1600" dirty="0">
              <a:solidFill>
                <a:srgbClr val="0000CC"/>
              </a:solidFill>
              <a:latin typeface="Times New Roman" pitchFamily="18" charset="0"/>
              <a:cs typeface="Times New Roman" pitchFamily="18" charset="0"/>
            </a:endParaRPr>
          </a:p>
          <a:p>
            <a:r>
              <a:rPr lang="es-MX" sz="1600" b="1" dirty="0" smtClean="0">
                <a:solidFill>
                  <a:srgbClr val="C00000"/>
                </a:solidFill>
                <a:latin typeface="Times New Roman" pitchFamily="18" charset="0"/>
                <a:cs typeface="Times New Roman" pitchFamily="18" charset="0"/>
              </a:rPr>
              <a:t>Público Objetivo: </a:t>
            </a:r>
            <a:r>
              <a:rPr lang="es-MX" sz="1600" dirty="0" smtClean="0">
                <a:solidFill>
                  <a:srgbClr val="0000CC"/>
                </a:solidFill>
                <a:latin typeface="Times New Roman" pitchFamily="18" charset="0"/>
                <a:cs typeface="Times New Roman" pitchFamily="18" charset="0"/>
              </a:rPr>
              <a:t>Estudiantes del grado 4°  de educación básica primaria correspondientes al ciclo 2, del Colegio Tomas Rueda Vargas Sede C, ubicados en la localidad cuarta de San </a:t>
            </a:r>
            <a:r>
              <a:rPr lang="es-MX" sz="1600" dirty="0" err="1" smtClean="0">
                <a:solidFill>
                  <a:srgbClr val="0000CC"/>
                </a:solidFill>
                <a:latin typeface="Times New Roman" pitchFamily="18" charset="0"/>
                <a:cs typeface="Times New Roman" pitchFamily="18" charset="0"/>
              </a:rPr>
              <a:t>Cristobal</a:t>
            </a:r>
            <a:r>
              <a:rPr lang="es-MX" sz="1600" dirty="0">
                <a:solidFill>
                  <a:srgbClr val="0000CC"/>
                </a:solidFill>
                <a:latin typeface="Times New Roman" pitchFamily="18" charset="0"/>
                <a:cs typeface="Times New Roman" pitchFamily="18" charset="0"/>
              </a:rPr>
              <a:t> </a:t>
            </a:r>
            <a:r>
              <a:rPr lang="es-MX" sz="1600" dirty="0" smtClean="0">
                <a:solidFill>
                  <a:srgbClr val="0000CC"/>
                </a:solidFill>
                <a:latin typeface="Times New Roman" pitchFamily="18" charset="0"/>
                <a:cs typeface="Times New Roman" pitchFamily="18" charset="0"/>
              </a:rPr>
              <a:t>sur, con edades que oscilan entre 9 - 12 años, estrato dos.</a:t>
            </a:r>
          </a:p>
          <a:p>
            <a:endParaRPr lang="es-MX" sz="1600" dirty="0">
              <a:solidFill>
                <a:srgbClr val="0000CC"/>
              </a:solidFill>
              <a:latin typeface="Times New Roman" pitchFamily="18" charset="0"/>
              <a:cs typeface="Times New Roman" pitchFamily="18" charset="0"/>
            </a:endParaRPr>
          </a:p>
          <a:p>
            <a:r>
              <a:rPr lang="es-MX" sz="1600" b="1" dirty="0" smtClean="0">
                <a:solidFill>
                  <a:srgbClr val="C00000"/>
                </a:solidFill>
                <a:latin typeface="Times New Roman" pitchFamily="18" charset="0"/>
                <a:cs typeface="Times New Roman" pitchFamily="18" charset="0"/>
              </a:rPr>
              <a:t>Objetivo General: </a:t>
            </a:r>
            <a:r>
              <a:rPr lang="es-MX" sz="1600" dirty="0" smtClean="0">
                <a:solidFill>
                  <a:srgbClr val="0000CC"/>
                </a:solidFill>
                <a:latin typeface="Times New Roman" pitchFamily="18" charset="0"/>
                <a:cs typeface="Times New Roman" pitchFamily="18" charset="0"/>
              </a:rPr>
              <a:t>Manejar adecuadamente los números fraccionarios para la solución  de problemas prácticos en diferentes contextos.</a:t>
            </a:r>
          </a:p>
          <a:p>
            <a:endParaRPr lang="es-MX" sz="1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5716076"/>
        </p:xfrm>
        <a:graphic>
          <a:graphicData uri="http://schemas.openxmlformats.org/drawingml/2006/table">
            <a:tbl>
              <a:tblPr/>
              <a:tblGrid>
                <a:gridCol w="5385247"/>
                <a:gridCol w="3111697"/>
              </a:tblGrid>
              <a:tr h="2942396">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Este es nuestro mapa de navegación, ahora selecciona el mundo al que debes ir, de acuerdo con el orden de los números. Estás a punto de encontrar el tesoro. ¡Adelante amiguitos!</a:t>
                      </a:r>
                    </a:p>
                    <a:p>
                      <a:pPr marL="0" marR="0" indent="0" algn="l" defTabSz="914400" rtl="0" eaLnBrk="1" fontAlgn="auto" latinLnBrk="0" hangingPunct="1">
                        <a:lnSpc>
                          <a:spcPct val="100000"/>
                        </a:lnSpc>
                        <a:spcBef>
                          <a:spcPts val="0"/>
                        </a:spcBef>
                        <a:spcAft>
                          <a:spcPts val="0"/>
                        </a:spcAft>
                        <a:buClrTx/>
                        <a:buSzTx/>
                        <a:buFontTx/>
                        <a:buNone/>
                        <a:tabLst/>
                        <a:defRPr/>
                      </a:pPr>
                      <a:endParaRPr lang="es-CO" sz="1400" b="1" baseline="0" dirty="0" smtClean="0">
                        <a:solidFill>
                          <a:srgbClr val="0000FF"/>
                        </a:solidFill>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Voz13</a:t>
                      </a:r>
                      <a:endParaRPr lang="es-CO" sz="2000" b="1" baseline="0" dirty="0" smtClean="0">
                        <a:solidFill>
                          <a:srgbClr val="0000CC"/>
                        </a:solidFill>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400" b="1" baseline="0" dirty="0" smtClean="0">
                        <a:solidFill>
                          <a:srgbClr val="0000FF"/>
                        </a:solidFill>
                        <a:latin typeface="Times New Roman" pitchFamily="18" charset="0"/>
                        <a:ea typeface="Times New Roman"/>
                        <a:cs typeface="Times New Roman" pitchFamily="18" charset="0"/>
                      </a:endParaRPr>
                    </a:p>
                    <a:p>
                      <a:pPr>
                        <a:spcAft>
                          <a:spcPts val="0"/>
                        </a:spcAft>
                      </a:pPr>
                      <a:endParaRPr lang="es-CO" sz="14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cada mundo  uno detrás del otro moviéndose izquierda-derecha, con números de l 1 al 6 cada uno con el sol en el fondo. El título en forma circular con un color vivo.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La señal del mundo al que se debe ir es un sol brillante con una mayor intensidad de luz, en este caso al mundo “La montaña” se amplia y se achica., el cual al dar clic le da paso a la pantalla N°  13</a:t>
                      </a: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Matematin aparece en la parte superior derecha  moviendo la cabeza, la boca,  se amplía , el timón se mueve izquierda-recha y viceversa y luego  dice el mensaje.</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12</a:t>
            </a:r>
            <a:endParaRPr lang="es-CO" b="1" dirty="0">
              <a:solidFill>
                <a:srgbClr val="C00000"/>
              </a:solidFill>
              <a:latin typeface="Arial" pitchFamily="34" charset="0"/>
              <a:cs typeface="Arial" pitchFamily="34" charset="0"/>
            </a:endParaRPr>
          </a:p>
        </p:txBody>
      </p:sp>
      <p:grpSp>
        <p:nvGrpSpPr>
          <p:cNvPr id="16" name="15 Grupo"/>
          <p:cNvGrpSpPr/>
          <p:nvPr/>
        </p:nvGrpSpPr>
        <p:grpSpPr>
          <a:xfrm>
            <a:off x="323528" y="980728"/>
            <a:ext cx="5256584" cy="2701395"/>
            <a:chOff x="323528" y="980728"/>
            <a:chExt cx="5256584" cy="2701395"/>
          </a:xfrm>
        </p:grpSpPr>
        <p:pic>
          <p:nvPicPr>
            <p:cNvPr id="17" name="Picture 2" descr="C:\Users\TRABAJO\Pictures\Mis escaneos\escanear0091.jpg"/>
            <p:cNvPicPr>
              <a:picLocks noChangeAspect="1" noChangeArrowheads="1"/>
            </p:cNvPicPr>
            <p:nvPr/>
          </p:nvPicPr>
          <p:blipFill>
            <a:blip r:embed="rId4" cstate="print"/>
            <a:srcRect/>
            <a:stretch>
              <a:fillRect/>
            </a:stretch>
          </p:blipFill>
          <p:spPr bwMode="auto">
            <a:xfrm>
              <a:off x="323528" y="980728"/>
              <a:ext cx="5256584" cy="2701395"/>
            </a:xfrm>
            <a:prstGeom prst="rect">
              <a:avLst/>
            </a:prstGeom>
            <a:noFill/>
          </p:spPr>
        </p:pic>
        <p:pic>
          <p:nvPicPr>
            <p:cNvPr id="18" name="Picture 2" descr="C:\Users\TRABAJO\Pictures\Mis escaneos\escanear0089.jpg"/>
            <p:cNvPicPr>
              <a:picLocks noChangeAspect="1" noChangeArrowheads="1"/>
            </p:cNvPicPr>
            <p:nvPr/>
          </p:nvPicPr>
          <p:blipFill>
            <a:blip r:embed="rId5" cstate="print"/>
            <a:srcRect/>
            <a:stretch>
              <a:fillRect/>
            </a:stretch>
          </p:blipFill>
          <p:spPr bwMode="auto">
            <a:xfrm>
              <a:off x="4644008" y="1268760"/>
              <a:ext cx="638225" cy="576064"/>
            </a:xfrm>
            <a:prstGeom prst="rect">
              <a:avLst/>
            </a:prstGeom>
            <a:noFill/>
          </p:spPr>
        </p:pic>
        <p:sp>
          <p:nvSpPr>
            <p:cNvPr id="19" name="18 CuadroTexto"/>
            <p:cNvSpPr txBox="1"/>
            <p:nvPr/>
          </p:nvSpPr>
          <p:spPr>
            <a:xfrm>
              <a:off x="2699792" y="1556792"/>
              <a:ext cx="301686" cy="369332"/>
            </a:xfrm>
            <a:prstGeom prst="rect">
              <a:avLst/>
            </a:prstGeom>
            <a:noFill/>
          </p:spPr>
          <p:txBody>
            <a:bodyPr wrap="none" rtlCol="0">
              <a:spAutoFit/>
            </a:bodyPr>
            <a:lstStyle/>
            <a:p>
              <a:r>
                <a:rPr lang="es-CO" b="1" dirty="0" smtClean="0">
                  <a:solidFill>
                    <a:srgbClr val="FF0000"/>
                  </a:solidFill>
                </a:rPr>
                <a:t>1</a:t>
              </a:r>
              <a:endParaRPr lang="es-CO" b="1" dirty="0">
                <a:solidFill>
                  <a:srgbClr val="FF0000"/>
                </a:solidFill>
              </a:endParaRPr>
            </a:p>
          </p:txBody>
        </p:sp>
        <p:sp>
          <p:nvSpPr>
            <p:cNvPr id="20" name="19 CuadroTexto"/>
            <p:cNvSpPr txBox="1"/>
            <p:nvPr/>
          </p:nvSpPr>
          <p:spPr>
            <a:xfrm>
              <a:off x="3995936" y="1844824"/>
              <a:ext cx="301686" cy="369332"/>
            </a:xfrm>
            <a:prstGeom prst="rect">
              <a:avLst/>
            </a:prstGeom>
            <a:noFill/>
          </p:spPr>
          <p:txBody>
            <a:bodyPr wrap="none" rtlCol="0">
              <a:spAutoFit/>
            </a:bodyPr>
            <a:lstStyle/>
            <a:p>
              <a:r>
                <a:rPr lang="es-CO" b="1" dirty="0" smtClean="0">
                  <a:solidFill>
                    <a:srgbClr val="FF0000"/>
                  </a:solidFill>
                </a:rPr>
                <a:t>2</a:t>
              </a:r>
              <a:endParaRPr lang="es-CO" b="1" dirty="0">
                <a:solidFill>
                  <a:srgbClr val="FF0000"/>
                </a:solidFill>
              </a:endParaRPr>
            </a:p>
          </p:txBody>
        </p:sp>
        <p:sp>
          <p:nvSpPr>
            <p:cNvPr id="21" name="20 CuadroTexto"/>
            <p:cNvSpPr txBox="1"/>
            <p:nvPr/>
          </p:nvSpPr>
          <p:spPr>
            <a:xfrm>
              <a:off x="4716016" y="2780928"/>
              <a:ext cx="301686" cy="369332"/>
            </a:xfrm>
            <a:prstGeom prst="rect">
              <a:avLst/>
            </a:prstGeom>
            <a:noFill/>
          </p:spPr>
          <p:txBody>
            <a:bodyPr wrap="none" rtlCol="0">
              <a:spAutoFit/>
            </a:bodyPr>
            <a:lstStyle/>
            <a:p>
              <a:r>
                <a:rPr lang="es-CO" b="1" dirty="0" smtClean="0">
                  <a:solidFill>
                    <a:srgbClr val="FF0000"/>
                  </a:solidFill>
                </a:rPr>
                <a:t>3</a:t>
              </a:r>
              <a:endParaRPr lang="es-CO" b="1" dirty="0">
                <a:solidFill>
                  <a:srgbClr val="FF0000"/>
                </a:solidFill>
              </a:endParaRPr>
            </a:p>
          </p:txBody>
        </p:sp>
        <p:sp>
          <p:nvSpPr>
            <p:cNvPr id="22" name="21 CuadroTexto"/>
            <p:cNvSpPr txBox="1"/>
            <p:nvPr/>
          </p:nvSpPr>
          <p:spPr>
            <a:xfrm>
              <a:off x="3131840" y="2852936"/>
              <a:ext cx="301686" cy="369332"/>
            </a:xfrm>
            <a:prstGeom prst="rect">
              <a:avLst/>
            </a:prstGeom>
            <a:noFill/>
          </p:spPr>
          <p:txBody>
            <a:bodyPr wrap="none" rtlCol="0">
              <a:spAutoFit/>
            </a:bodyPr>
            <a:lstStyle/>
            <a:p>
              <a:r>
                <a:rPr lang="es-CO" b="1" dirty="0" smtClean="0">
                  <a:solidFill>
                    <a:srgbClr val="FF0000"/>
                  </a:solidFill>
                </a:rPr>
                <a:t>4</a:t>
              </a:r>
              <a:endParaRPr lang="es-CO" b="1" dirty="0">
                <a:solidFill>
                  <a:srgbClr val="FF0000"/>
                </a:solidFill>
              </a:endParaRPr>
            </a:p>
          </p:txBody>
        </p:sp>
        <p:sp>
          <p:nvSpPr>
            <p:cNvPr id="23" name="22 CuadroTexto"/>
            <p:cNvSpPr txBox="1"/>
            <p:nvPr/>
          </p:nvSpPr>
          <p:spPr>
            <a:xfrm>
              <a:off x="2051720" y="2924944"/>
              <a:ext cx="301686" cy="369332"/>
            </a:xfrm>
            <a:prstGeom prst="rect">
              <a:avLst/>
            </a:prstGeom>
            <a:noFill/>
          </p:spPr>
          <p:txBody>
            <a:bodyPr wrap="none" rtlCol="0">
              <a:spAutoFit/>
            </a:bodyPr>
            <a:lstStyle/>
            <a:p>
              <a:r>
                <a:rPr lang="es-CO" b="1" dirty="0" smtClean="0">
                  <a:solidFill>
                    <a:srgbClr val="FF0000"/>
                  </a:solidFill>
                </a:rPr>
                <a:t>5</a:t>
              </a:r>
              <a:endParaRPr lang="es-CO" b="1" dirty="0">
                <a:solidFill>
                  <a:srgbClr val="FF0000"/>
                </a:solidFill>
              </a:endParaRPr>
            </a:p>
          </p:txBody>
        </p:sp>
        <p:sp>
          <p:nvSpPr>
            <p:cNvPr id="24" name="23 CuadroTexto"/>
            <p:cNvSpPr txBox="1"/>
            <p:nvPr/>
          </p:nvSpPr>
          <p:spPr>
            <a:xfrm>
              <a:off x="899592" y="2132856"/>
              <a:ext cx="301686" cy="369332"/>
            </a:xfrm>
            <a:prstGeom prst="rect">
              <a:avLst/>
            </a:prstGeom>
            <a:noFill/>
          </p:spPr>
          <p:txBody>
            <a:bodyPr wrap="none" rtlCol="0">
              <a:spAutoFit/>
            </a:bodyPr>
            <a:lstStyle/>
            <a:p>
              <a:r>
                <a:rPr lang="es-CO" b="1" dirty="0" smtClean="0">
                  <a:solidFill>
                    <a:srgbClr val="FF0000"/>
                  </a:solidFill>
                </a:rPr>
                <a:t>6</a:t>
              </a:r>
              <a:endParaRPr lang="es-CO" b="1" dirty="0">
                <a:solidFill>
                  <a:srgbClr val="FF0000"/>
                </a:solidFill>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6339840"/>
        </p:xfrm>
        <a:graphic>
          <a:graphicData uri="http://schemas.openxmlformats.org/drawingml/2006/table">
            <a:tbl>
              <a:tblPr/>
              <a:tblGrid>
                <a:gridCol w="5385247"/>
                <a:gridCol w="3111697"/>
              </a:tblGrid>
              <a:tr h="2942396">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Ahora debemos encontrar a “OSÍN”, mi amigo el  oso, el nos guiará. Haz clic sobre la montaña para encontrarlo.  </a:t>
                      </a: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Voz23</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err="1" smtClean="0">
                          <a:latin typeface="Times New Roman" pitchFamily="18" charset="0"/>
                          <a:ea typeface="Times New Roman"/>
                          <a:cs typeface="Times New Roman" pitchFamily="18" charset="0"/>
                        </a:rPr>
                        <a:t>Osín</a:t>
                      </a:r>
                      <a:r>
                        <a:rPr lang="es-CO" sz="1400" baseline="0" dirty="0" smtClean="0">
                          <a:latin typeface="Times New Roman" pitchFamily="18" charset="0"/>
                          <a:ea typeface="Times New Roman"/>
                          <a:cs typeface="Times New Roman" pitchFamily="18" charset="0"/>
                        </a:rPr>
                        <a:t>: ¿Qué desean?      </a:t>
                      </a:r>
                      <a:r>
                        <a:rPr lang="es-CO" sz="2000" b="1" baseline="0" dirty="0" smtClean="0">
                          <a:solidFill>
                            <a:srgbClr val="0000CC"/>
                          </a:solidFill>
                          <a:latin typeface="Times New Roman" pitchFamily="18" charset="0"/>
                          <a:ea typeface="Times New Roman"/>
                          <a:cs typeface="Times New Roman" pitchFamily="18" charset="0"/>
                          <a:hlinkClick r:id="rId3" action="ppaction://hlinkfile"/>
                        </a:rPr>
                        <a:t>Voz5</a:t>
                      </a:r>
                      <a:endParaRPr lang="es-CO" sz="20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Matematin: Debemos encontrar un tesoro, ¡</a:t>
                      </a:r>
                      <a:r>
                        <a:rPr lang="es-CO" sz="1400" baseline="0" dirty="0" err="1" smtClean="0">
                          <a:latin typeface="Times New Roman" pitchFamily="18" charset="0"/>
                          <a:ea typeface="Times New Roman"/>
                          <a:cs typeface="Times New Roman" pitchFamily="18" charset="0"/>
                        </a:rPr>
                        <a:t>Ayudános</a:t>
                      </a:r>
                      <a:r>
                        <a:rPr lang="es-CO" sz="1400" baseline="0" dirty="0" smtClean="0">
                          <a:latin typeface="Times New Roman" pitchFamily="18" charset="0"/>
                          <a:ea typeface="Times New Roman"/>
                          <a:cs typeface="Times New Roman" pitchFamily="18" charset="0"/>
                        </a:rPr>
                        <a:t>! </a:t>
                      </a:r>
                      <a:r>
                        <a:rPr lang="es-CO" sz="2000" b="1" baseline="0" dirty="0" smtClean="0">
                          <a:solidFill>
                            <a:srgbClr val="0000CC"/>
                          </a:solidFill>
                          <a:latin typeface="Times New Roman" pitchFamily="18" charset="0"/>
                          <a:ea typeface="Times New Roman"/>
                          <a:cs typeface="Times New Roman" pitchFamily="18" charset="0"/>
                          <a:hlinkClick r:id="rId4" action="ppaction://hlinkfile"/>
                        </a:rPr>
                        <a:t>Voz6</a:t>
                      </a:r>
                      <a:endParaRPr lang="es-CO" sz="2000" baseline="0" dirty="0" smtClean="0">
                        <a:latin typeface="Times New Roman" pitchFamily="18" charset="0"/>
                        <a:ea typeface="Times New Roman"/>
                        <a:cs typeface="Times New Roman" pitchFamily="18" charset="0"/>
                      </a:endParaRPr>
                    </a:p>
                    <a:p>
                      <a:pPr>
                        <a:spcAft>
                          <a:spcPts val="0"/>
                        </a:spcAft>
                      </a:pPr>
                      <a:r>
                        <a:rPr lang="es-CO" sz="1400" baseline="0" dirty="0" err="1" smtClean="0">
                          <a:latin typeface="Times New Roman" pitchFamily="18" charset="0"/>
                          <a:ea typeface="Times New Roman"/>
                          <a:cs typeface="Times New Roman" pitchFamily="18" charset="0"/>
                        </a:rPr>
                        <a:t>Osín</a:t>
                      </a:r>
                      <a:r>
                        <a:rPr lang="es-CO" sz="1400" baseline="0" dirty="0" smtClean="0">
                          <a:latin typeface="Times New Roman" pitchFamily="18" charset="0"/>
                          <a:ea typeface="Times New Roman"/>
                          <a:cs typeface="Times New Roman" pitchFamily="18" charset="0"/>
                        </a:rPr>
                        <a:t>: Primero debes observar el video y luego desarrollar las actividades. Haz clic en  continuar…   </a:t>
                      </a:r>
                      <a:r>
                        <a:rPr lang="es-CO" sz="2000" b="1" baseline="0" dirty="0" smtClean="0">
                          <a:solidFill>
                            <a:srgbClr val="0000CC"/>
                          </a:solidFill>
                          <a:latin typeface="Times New Roman" pitchFamily="18" charset="0"/>
                          <a:ea typeface="Times New Roman"/>
                          <a:cs typeface="Times New Roman" pitchFamily="18" charset="0"/>
                          <a:hlinkClick r:id="rId5" action="ppaction://hlinkfile"/>
                        </a:rPr>
                        <a:t>Voz7</a:t>
                      </a:r>
                      <a:endParaRPr lang="es-CO" sz="2000" baseline="0" dirty="0" smtClean="0">
                        <a:latin typeface="Times New Roman" pitchFamily="18" charset="0"/>
                        <a:ea typeface="Times New Roman"/>
                        <a:cs typeface="Times New Roman" pitchFamily="18" charset="0"/>
                      </a:endParaRPr>
                    </a:p>
                    <a:p>
                      <a:pPr>
                        <a:spcAft>
                          <a:spcPts val="0"/>
                        </a:spcAft>
                      </a:pPr>
                      <a:endParaRPr lang="es-CO" sz="14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la montaña,  árboles, montaña alta,  piedras, vegetación,  pájaros volando, luego ingresa “Matematin “ en la parte superior derecha  moviendo la cabeza, la boca,  se amplía , el timón se mueve izquierda-recha y viceversa y luego dice el mensaje. También debe aparecer el nombre del mundo con su respectiva temática, sobre un timón o alrededor, se amplia y luego se achica (ver imagen parte superior izquierda)</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Sale del bosque “OSÍN”, mueve la cabeza, la boca, la cola y se ríe. </a:t>
                      </a: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N° 14</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6"/>
                        </a:rPr>
                        <a:t>http://es.melodyloops.com/search/The+next+game</a:t>
                      </a:r>
                      <a:r>
                        <a:rPr lang="es-CO" sz="1200" u="sng" dirty="0" smtClean="0">
                          <a:solidFill>
                            <a:srgbClr val="0000FF"/>
                          </a:solidFill>
                          <a:latin typeface="Times New Roman"/>
                          <a:ea typeface="Times New Roman"/>
                          <a:cs typeface="Times New Roman"/>
                          <a:hlinkClick r:id="rId6"/>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13</a:t>
            </a:r>
            <a:endParaRPr lang="es-CO" b="1" dirty="0">
              <a:solidFill>
                <a:srgbClr val="C00000"/>
              </a:solidFill>
              <a:latin typeface="Arial" pitchFamily="34" charset="0"/>
              <a:cs typeface="Arial" pitchFamily="34" charset="0"/>
            </a:endParaRPr>
          </a:p>
        </p:txBody>
      </p:sp>
      <p:pic>
        <p:nvPicPr>
          <p:cNvPr id="10242" name="Picture 2" descr="C:\Users\TRABAJO\Pictures\Mis escaneos\escanear0061.jpg"/>
          <p:cNvPicPr>
            <a:picLocks noChangeAspect="1" noChangeArrowheads="1"/>
          </p:cNvPicPr>
          <p:nvPr/>
        </p:nvPicPr>
        <p:blipFill>
          <a:blip r:embed="rId7" cstate="print"/>
          <a:srcRect/>
          <a:stretch>
            <a:fillRect/>
          </a:stretch>
        </p:blipFill>
        <p:spPr bwMode="auto">
          <a:xfrm>
            <a:off x="323528" y="980728"/>
            <a:ext cx="5277231" cy="2592288"/>
          </a:xfrm>
          <a:prstGeom prst="rect">
            <a:avLst/>
          </a:prstGeom>
          <a:noFill/>
        </p:spPr>
      </p:pic>
      <p:pic>
        <p:nvPicPr>
          <p:cNvPr id="7" name="Picture 2" descr="C:\Users\TRABAJO\Pictures\Mis escaneos\escanear0089.jpg"/>
          <p:cNvPicPr>
            <a:picLocks noChangeAspect="1" noChangeArrowheads="1"/>
          </p:cNvPicPr>
          <p:nvPr/>
        </p:nvPicPr>
        <p:blipFill>
          <a:blip r:embed="rId8" cstate="print"/>
          <a:srcRect/>
          <a:stretch>
            <a:fillRect/>
          </a:stretch>
        </p:blipFill>
        <p:spPr bwMode="auto">
          <a:xfrm>
            <a:off x="4644008" y="1052736"/>
            <a:ext cx="893098" cy="806114"/>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6187440"/>
        </p:xfrm>
        <a:graphic>
          <a:graphicData uri="http://schemas.openxmlformats.org/drawingml/2006/table">
            <a:tbl>
              <a:tblPr/>
              <a:tblGrid>
                <a:gridCol w="5385247"/>
                <a:gridCol w="3111697"/>
              </a:tblGrid>
              <a:tr h="2942396">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endParaRPr lang="es-CO" sz="1400" b="1" dirty="0" smtClean="0">
                        <a:solidFill>
                          <a:srgbClr val="0000FF"/>
                        </a:solidFill>
                        <a:latin typeface="Times New Roman"/>
                        <a:ea typeface="Times New Roman"/>
                        <a:cs typeface="Times New Roman"/>
                      </a:endParaRPr>
                    </a:p>
                    <a:p>
                      <a:pPr>
                        <a:spcAft>
                          <a:spcPts val="0"/>
                        </a:spcAft>
                      </a:pPr>
                      <a:r>
                        <a:rPr lang="es-CO" sz="1400" b="0" dirty="0" err="1" smtClean="0">
                          <a:solidFill>
                            <a:schemeClr val="tx1"/>
                          </a:solidFill>
                          <a:latin typeface="Times New Roman"/>
                          <a:ea typeface="Times New Roman"/>
                          <a:cs typeface="Times New Roman"/>
                        </a:rPr>
                        <a:t>Osín</a:t>
                      </a:r>
                      <a:r>
                        <a:rPr lang="es-CO" sz="1400" b="1" dirty="0" smtClean="0">
                          <a:solidFill>
                            <a:schemeClr val="tx1"/>
                          </a:solidFill>
                          <a:latin typeface="Times New Roman"/>
                          <a:ea typeface="Times New Roman"/>
                          <a:cs typeface="Times New Roman"/>
                        </a:rPr>
                        <a:t>:</a:t>
                      </a:r>
                      <a:r>
                        <a:rPr lang="es-CO" sz="1400" b="1" baseline="0" dirty="0" smtClean="0">
                          <a:solidFill>
                            <a:schemeClr val="tx1"/>
                          </a:solidFill>
                          <a:latin typeface="Times New Roman"/>
                          <a:ea typeface="Times New Roman"/>
                          <a:cs typeface="Times New Roman"/>
                        </a:rPr>
                        <a:t> Una fracción  propia </a:t>
                      </a:r>
                      <a:r>
                        <a:rPr lang="es-CO" sz="1400" b="0" baseline="0" dirty="0" smtClean="0">
                          <a:solidFill>
                            <a:schemeClr val="tx1"/>
                          </a:solidFill>
                          <a:latin typeface="Times New Roman"/>
                          <a:ea typeface="Times New Roman"/>
                          <a:cs typeface="Times New Roman"/>
                        </a:rPr>
                        <a:t>es aquella que tiene el numerador menor que el denominador. Dos cuartos.</a:t>
                      </a:r>
                    </a:p>
                    <a:p>
                      <a:pPr>
                        <a:spcAft>
                          <a:spcPts val="0"/>
                        </a:spcAft>
                      </a:pPr>
                      <a:endParaRPr lang="es-CO" sz="1400" b="0" baseline="0" dirty="0" smtClean="0">
                        <a:solidFill>
                          <a:schemeClr val="tx1"/>
                        </a:solidFill>
                        <a:latin typeface="Times New Roman"/>
                        <a:ea typeface="Times New Roman"/>
                        <a:cs typeface="Times New Roman"/>
                      </a:endParaRPr>
                    </a:p>
                    <a:p>
                      <a:pPr>
                        <a:spcAft>
                          <a:spcPts val="0"/>
                        </a:spcAft>
                      </a:pPr>
                      <a:r>
                        <a:rPr lang="es-CO" sz="1400" b="1" baseline="0" dirty="0" smtClean="0">
                          <a:solidFill>
                            <a:schemeClr val="tx1"/>
                          </a:solidFill>
                          <a:latin typeface="Times New Roman"/>
                          <a:ea typeface="Times New Roman"/>
                          <a:cs typeface="Times New Roman"/>
                        </a:rPr>
                        <a:t>Una fracción impropia </a:t>
                      </a:r>
                      <a:r>
                        <a:rPr lang="es-CO" sz="1400" b="0" baseline="0" dirty="0" smtClean="0">
                          <a:solidFill>
                            <a:schemeClr val="tx1"/>
                          </a:solidFill>
                          <a:latin typeface="Times New Roman"/>
                          <a:ea typeface="Times New Roman"/>
                          <a:cs typeface="Times New Roman"/>
                        </a:rPr>
                        <a:t>es  aquella que tiene el numerador mayor que el denominador. Tres medios</a:t>
                      </a:r>
                    </a:p>
                    <a:p>
                      <a:pPr>
                        <a:spcAft>
                          <a:spcPts val="0"/>
                        </a:spcAft>
                      </a:pPr>
                      <a:endParaRPr lang="es-CO" sz="1400" b="0" baseline="0" dirty="0" smtClean="0">
                        <a:solidFill>
                          <a:schemeClr val="tx1"/>
                        </a:solidFill>
                        <a:latin typeface="Times New Roman"/>
                        <a:ea typeface="Times New Roman"/>
                        <a:cs typeface="Times New Roman"/>
                      </a:endParaRPr>
                    </a:p>
                    <a:p>
                      <a:pPr>
                        <a:spcAft>
                          <a:spcPts val="0"/>
                        </a:spcAft>
                      </a:pPr>
                      <a:r>
                        <a:rPr lang="es-CO" sz="1400" b="0" baseline="0" dirty="0" smtClean="0">
                          <a:solidFill>
                            <a:schemeClr val="tx1"/>
                          </a:solidFill>
                          <a:latin typeface="Times New Roman"/>
                          <a:ea typeface="Times New Roman"/>
                          <a:cs typeface="Times New Roman"/>
                        </a:rPr>
                        <a:t>Una fracción mixta es aquella que está formada por una parte entera y una fraccionaria. Dos enteros un cuarto.</a:t>
                      </a:r>
                    </a:p>
                    <a:p>
                      <a:pPr>
                        <a:spcAft>
                          <a:spcPts val="0"/>
                        </a:spcAft>
                      </a:pPr>
                      <a:r>
                        <a:rPr lang="es-CO" sz="1400" b="0" baseline="0" dirty="0" smtClean="0">
                          <a:solidFill>
                            <a:schemeClr val="tx1"/>
                          </a:solidFill>
                          <a:latin typeface="Times New Roman"/>
                          <a:ea typeface="Times New Roman"/>
                          <a:cs typeface="Times New Roman"/>
                        </a:rPr>
                        <a:t>Adelante, amiguitos…    </a:t>
                      </a:r>
                      <a:r>
                        <a:rPr lang="es-CO" sz="2000" b="1" baseline="0" dirty="0" smtClean="0">
                          <a:solidFill>
                            <a:srgbClr val="0000CC"/>
                          </a:solidFill>
                          <a:latin typeface="Times New Roman"/>
                          <a:ea typeface="Times New Roman"/>
                          <a:cs typeface="Times New Roman"/>
                          <a:hlinkClick r:id="rId2" action="ppaction://hlinkfile"/>
                        </a:rPr>
                        <a:t>Voz17</a:t>
                      </a:r>
                      <a:endParaRPr lang="es-CO" sz="2000" b="1" dirty="0" smtClean="0">
                        <a:solidFill>
                          <a:srgbClr val="0000CC"/>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la montaña,  árboles, montaña alta,  piedras, vegetación.</a:t>
                      </a:r>
                    </a:p>
                    <a:p>
                      <a:pPr>
                        <a:spcAft>
                          <a:spcPts val="0"/>
                        </a:spcAft>
                      </a:pPr>
                      <a:r>
                        <a:rPr lang="es-CO" sz="1400" baseline="0" dirty="0" smtClean="0">
                          <a:latin typeface="Times New Roman" pitchFamily="18" charset="0"/>
                          <a:ea typeface="Times New Roman"/>
                          <a:cs typeface="Times New Roman" pitchFamily="18" charset="0"/>
                        </a:rPr>
                        <a:t>Sale del bosque “OSÍN”, mueve la cabeza, la boca, la cola y se ríe.  Aparece la pancarta de arriba hacia abajo donde van apareciendo fraccionarios propios, impropio, mixto, con su respectiva representación gráfica y nombre  en forma animada</a:t>
                      </a:r>
                      <a:r>
                        <a:rPr lang="es-CO" sz="1400" baseline="0" smtClean="0">
                          <a:latin typeface="Times New Roman" pitchFamily="18" charset="0"/>
                          <a:ea typeface="Times New Roman"/>
                          <a:cs typeface="Times New Roman" pitchFamily="18" charset="0"/>
                        </a:rPr>
                        <a:t>,  como </a:t>
                      </a:r>
                      <a:r>
                        <a:rPr lang="es-CO" sz="1400" baseline="0" dirty="0" smtClean="0">
                          <a:latin typeface="Times New Roman" pitchFamily="18" charset="0"/>
                          <a:ea typeface="Times New Roman"/>
                          <a:cs typeface="Times New Roman" pitchFamily="18" charset="0"/>
                        </a:rPr>
                        <a:t>aparece en la imagen de la pancarta. Van saliendo a la par con la voz. Al final del proceso “</a:t>
                      </a:r>
                      <a:r>
                        <a:rPr lang="es-CO" sz="1400" baseline="0" dirty="0" err="1" smtClean="0">
                          <a:latin typeface="Times New Roman" pitchFamily="18" charset="0"/>
                          <a:ea typeface="Times New Roman"/>
                          <a:cs typeface="Times New Roman" pitchFamily="18" charset="0"/>
                        </a:rPr>
                        <a:t>Osín</a:t>
                      </a:r>
                      <a:r>
                        <a:rPr lang="es-CO" sz="1400" baseline="0" dirty="0" smtClean="0">
                          <a:latin typeface="Times New Roman" pitchFamily="18" charset="0"/>
                          <a:ea typeface="Times New Roman"/>
                          <a:cs typeface="Times New Roman" pitchFamily="18" charset="0"/>
                        </a:rPr>
                        <a:t>”  entra en el bosque.</a:t>
                      </a:r>
                    </a:p>
                    <a:p>
                      <a:pPr>
                        <a:spcAft>
                          <a:spcPts val="0"/>
                        </a:spcAft>
                      </a:pPr>
                      <a:endParaRPr lang="es-CO" sz="1800" b="1" baseline="0" dirty="0" smtClean="0">
                        <a:solidFill>
                          <a:srgbClr val="C00000"/>
                        </a:solidFill>
                        <a:latin typeface="Times New Roman" pitchFamily="18" charset="0"/>
                        <a:ea typeface="Times New Roman"/>
                        <a:cs typeface="Times New Roman" pitchFamily="18" charset="0"/>
                      </a:endParaRPr>
                    </a:p>
                    <a:p>
                      <a:pPr>
                        <a:spcAft>
                          <a:spcPts val="0"/>
                        </a:spcAft>
                      </a:pPr>
                      <a:r>
                        <a:rPr lang="es-CO" sz="1800" b="1" baseline="0" dirty="0" smtClean="0">
                          <a:solidFill>
                            <a:srgbClr val="C00000"/>
                          </a:solidFill>
                          <a:latin typeface="Times New Roman" pitchFamily="18" charset="0"/>
                          <a:ea typeface="Times New Roman"/>
                          <a:cs typeface="Times New Roman" pitchFamily="18" charset="0"/>
                        </a:rPr>
                        <a:t>2/4,    3/2 ,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Al dar clic en el botón “continuar “ das paso a la pantalla N° 15</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a:t>
                      </a:r>
                      <a:r>
                        <a:rPr lang="es-CO" sz="1200" dirty="0" smtClean="0">
                          <a:latin typeface="Times New Roman"/>
                          <a:ea typeface="Times New Roman"/>
                          <a:cs typeface="Times New Roman"/>
                        </a:rPr>
                        <a:t>pájaros</a:t>
                      </a:r>
                      <a:r>
                        <a:rPr lang="es-CO" sz="1200" dirty="0">
                          <a:latin typeface="Times New Roman"/>
                          <a:ea typeface="Times New Roman"/>
                          <a:cs typeface="Times New Roman"/>
                        </a:rPr>
                        <a:t>…</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14</a:t>
            </a:r>
            <a:endParaRPr lang="es-CO" b="1" dirty="0">
              <a:solidFill>
                <a:srgbClr val="C00000"/>
              </a:solidFill>
              <a:latin typeface="Arial" pitchFamily="34" charset="0"/>
              <a:cs typeface="Arial" pitchFamily="34" charset="0"/>
            </a:endParaRPr>
          </a:p>
        </p:txBody>
      </p:sp>
      <p:pic>
        <p:nvPicPr>
          <p:cNvPr id="11266" name="Picture 2" descr="C:\Users\TRABAJO\Pictures\Mis escaneos\escanear0062.jpg"/>
          <p:cNvPicPr>
            <a:picLocks noChangeAspect="1" noChangeArrowheads="1"/>
          </p:cNvPicPr>
          <p:nvPr/>
        </p:nvPicPr>
        <p:blipFill>
          <a:blip r:embed="rId4" cstate="print"/>
          <a:srcRect/>
          <a:stretch>
            <a:fillRect/>
          </a:stretch>
        </p:blipFill>
        <p:spPr bwMode="auto">
          <a:xfrm>
            <a:off x="323528" y="692696"/>
            <a:ext cx="5311383" cy="2592288"/>
          </a:xfrm>
          <a:prstGeom prst="rect">
            <a:avLst/>
          </a:prstGeom>
          <a:noFill/>
        </p:spPr>
      </p:pic>
      <p:pic>
        <p:nvPicPr>
          <p:cNvPr id="7" name="6 Imagen" descr="escanear0094.jpg"/>
          <p:cNvPicPr>
            <a:picLocks noChangeAspect="1"/>
          </p:cNvPicPr>
          <p:nvPr/>
        </p:nvPicPr>
        <p:blipFill>
          <a:blip r:embed="rId5" cstate="print"/>
          <a:stretch>
            <a:fillRect/>
          </a:stretch>
        </p:blipFill>
        <p:spPr>
          <a:xfrm>
            <a:off x="1643875" y="2348880"/>
            <a:ext cx="3520359" cy="1296144"/>
          </a:xfrm>
          <a:prstGeom prst="rect">
            <a:avLst/>
          </a:prstGeom>
        </p:spPr>
      </p:pic>
      <p:cxnSp>
        <p:nvCxnSpPr>
          <p:cNvPr id="9" name="8 Conector curvado"/>
          <p:cNvCxnSpPr>
            <a:stCxn id="7" idx="3"/>
          </p:cNvCxnSpPr>
          <p:nvPr/>
        </p:nvCxnSpPr>
        <p:spPr>
          <a:xfrm flipH="1" flipV="1">
            <a:off x="3779912" y="1772818"/>
            <a:ext cx="1384322" cy="1224134"/>
          </a:xfrm>
          <a:prstGeom prst="curvedConnector3">
            <a:avLst>
              <a:gd name="adj1" fmla="val -16513"/>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92696"/>
          <a:ext cx="8496944" cy="5936704"/>
        </p:xfrm>
        <a:graphic>
          <a:graphicData uri="http://schemas.openxmlformats.org/drawingml/2006/table">
            <a:tbl>
              <a:tblPr/>
              <a:tblGrid>
                <a:gridCol w="5385247"/>
                <a:gridCol w="3111697"/>
              </a:tblGrid>
              <a:tr h="2736304">
                <a:tc>
                  <a:txBody>
                    <a:bodyPr/>
                    <a:lstStyle/>
                    <a:p>
                      <a:pPr>
                        <a:spcAft>
                          <a:spcPts val="0"/>
                        </a:spcAft>
                      </a:pPr>
                      <a:r>
                        <a:rPr lang="es-CO" sz="1400" b="1" dirty="0" smtClean="0">
                          <a:solidFill>
                            <a:srgbClr val="0000FF"/>
                          </a:solidFill>
                          <a:latin typeface="Times New Roman"/>
                          <a:ea typeface="Times New Roman"/>
                          <a:cs typeface="Times New Roman"/>
                        </a:rPr>
                        <a:t>Descripción </a:t>
                      </a:r>
                      <a:r>
                        <a:rPr lang="es-CO" sz="1400" b="1" dirty="0">
                          <a:solidFill>
                            <a:srgbClr val="0000FF"/>
                          </a:solidFill>
                          <a:latin typeface="Times New Roman"/>
                          <a:ea typeface="Times New Roman"/>
                          <a:cs typeface="Times New Roman"/>
                        </a:rPr>
                        <a:t>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endParaRPr lang="es-CO" sz="1400" b="1" dirty="0" smtClean="0">
                        <a:solidFill>
                          <a:srgbClr val="0000FF"/>
                        </a:solidFill>
                        <a:latin typeface="Times New Roman"/>
                        <a:ea typeface="Times New Roman"/>
                        <a:cs typeface="Times New Roman"/>
                      </a:endParaRPr>
                    </a:p>
                    <a:p>
                      <a:pPr>
                        <a:spcAft>
                          <a:spcPts val="0"/>
                        </a:spcAft>
                      </a:pPr>
                      <a:r>
                        <a:rPr lang="es-CO" sz="1400" b="1" dirty="0" smtClean="0">
                          <a:solidFill>
                            <a:schemeClr val="tx1"/>
                          </a:solidFill>
                          <a:latin typeface="Times New Roman"/>
                          <a:ea typeface="Times New Roman"/>
                          <a:cs typeface="Times New Roman"/>
                        </a:rPr>
                        <a:t>No hay voz, el estudiante debe leer la instrucción.</a:t>
                      </a:r>
                    </a:p>
                    <a:p>
                      <a:pPr>
                        <a:spcAft>
                          <a:spcPts val="0"/>
                        </a:spcAft>
                      </a:pPr>
                      <a:endParaRPr lang="es-CO" sz="1400" b="1" dirty="0" smtClean="0">
                        <a:solidFill>
                          <a:srgbClr val="0000FF"/>
                        </a:solidFill>
                        <a:latin typeface="Times New Roman"/>
                        <a:ea typeface="Times New Roman"/>
                        <a:cs typeface="Times New Roman"/>
                      </a:endParaRPr>
                    </a:p>
                    <a:p>
                      <a:pPr>
                        <a:spcAft>
                          <a:spcPts val="0"/>
                        </a:spcAft>
                      </a:pPr>
                      <a:endParaRPr lang="es-CO" sz="1400" b="1" dirty="0" smtClean="0">
                        <a:solidFill>
                          <a:srgbClr val="0000FF"/>
                        </a:solidFill>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46236">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 la montaña,  árboles, montaña alta,  piedras, vegetación.</a:t>
                      </a:r>
                    </a:p>
                    <a:p>
                      <a:pPr>
                        <a:spcAft>
                          <a:spcPts val="0"/>
                        </a:spcAft>
                      </a:pPr>
                      <a:r>
                        <a:rPr lang="es-CO" sz="1400" baseline="0" dirty="0" smtClean="0">
                          <a:latin typeface="Times New Roman" pitchFamily="18" charset="0"/>
                          <a:ea typeface="Times New Roman"/>
                          <a:cs typeface="Times New Roman" pitchFamily="18" charset="0"/>
                        </a:rPr>
                        <a:t>Sale del bosque “OSÍN”, mueve la cabeza, la boca, la cola y se ríe.  Aparece la pancarta de arriba hacia abajo donde  sale la pancarta con  siete (7) ejercicios, para que el estudiante con el mause los arrastre a la respectiva caja. En la parte superior de la pancarta la instrucción  “Fracciones perdidas, arrastre cada fraccionarios a la caja donde corresponde”.  Si arrastra el fraccionario a la caja  donde no corresponda que se devuelva . MENSAJE: Haz </a:t>
                      </a:r>
                      <a:r>
                        <a:rPr lang="es-CO" sz="1400" baseline="0" dirty="0" err="1" smtClean="0">
                          <a:latin typeface="Times New Roman" pitchFamily="18" charset="0"/>
                          <a:ea typeface="Times New Roman"/>
                          <a:cs typeface="Times New Roman" pitchFamily="18" charset="0"/>
                        </a:rPr>
                        <a:t>ganado____puntos</a:t>
                      </a:r>
                      <a:r>
                        <a:rPr lang="es-CO" sz="1400" baseline="0" dirty="0" smtClean="0">
                          <a:latin typeface="Times New Roman" pitchFamily="18" charset="0"/>
                          <a:ea typeface="Times New Roman"/>
                          <a:cs typeface="Times New Roman" pitchFamily="18" charset="0"/>
                        </a:rPr>
                        <a:t>, en total </a:t>
                      </a:r>
                      <a:r>
                        <a:rPr lang="es-CO" sz="1400" baseline="0" dirty="0" err="1" smtClean="0">
                          <a:latin typeface="Times New Roman" pitchFamily="18" charset="0"/>
                          <a:ea typeface="Times New Roman"/>
                          <a:cs typeface="Times New Roman" pitchFamily="18" charset="0"/>
                        </a:rPr>
                        <a:t>llevas___puntos</a:t>
                      </a:r>
                      <a:r>
                        <a:rPr lang="es-CO" sz="1400" baseline="0" dirty="0" smtClean="0">
                          <a:latin typeface="Times New Roman" pitchFamily="18" charset="0"/>
                          <a:ea typeface="Times New Roman"/>
                          <a:cs typeface="Times New Roman" pitchFamily="18" charset="0"/>
                        </a:rPr>
                        <a:t>.  ¡Adelante!  El mensaje se va ampliando.  A cada ejercicio asignar un punto.  Al final del proceso “</a:t>
                      </a:r>
                      <a:r>
                        <a:rPr lang="es-CO" sz="1400" baseline="0" dirty="0" err="1" smtClean="0">
                          <a:latin typeface="Times New Roman" pitchFamily="18" charset="0"/>
                          <a:ea typeface="Times New Roman"/>
                          <a:cs typeface="Times New Roman" pitchFamily="18" charset="0"/>
                        </a:rPr>
                        <a:t>Osín</a:t>
                      </a:r>
                      <a:r>
                        <a:rPr lang="es-CO" sz="1400" baseline="0" dirty="0" smtClean="0">
                          <a:latin typeface="Times New Roman" pitchFamily="18" charset="0"/>
                          <a:ea typeface="Times New Roman"/>
                          <a:cs typeface="Times New Roman" pitchFamily="18" charset="0"/>
                        </a:rPr>
                        <a:t>”  entra en el bosque.</a:t>
                      </a: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N° 16</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r>
                        <a:rPr lang="es-CO" sz="1200" b="1" dirty="0" smtClean="0">
                          <a:latin typeface="Times New Roman"/>
                          <a:ea typeface="Times New Roman"/>
                          <a:cs typeface="Times New Roman"/>
                        </a:rPr>
                        <a:t>Música </a:t>
                      </a:r>
                      <a:r>
                        <a:rPr lang="es-CO" sz="1200" b="1" dirty="0">
                          <a:latin typeface="Times New Roman"/>
                          <a:ea typeface="Times New Roman"/>
                          <a:cs typeface="Times New Roman"/>
                        </a:rPr>
                        <a:t>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2"/>
                        </a:rPr>
                        <a:t>http://es.melodyloops.com/search/The+next+game</a:t>
                      </a:r>
                      <a:r>
                        <a:rPr lang="es-CO" sz="1200" u="sng" dirty="0" smtClean="0">
                          <a:solidFill>
                            <a:srgbClr val="0000FF"/>
                          </a:solidFill>
                          <a:latin typeface="Times New Roman"/>
                          <a:ea typeface="Times New Roman"/>
                          <a:cs typeface="Times New Roman"/>
                          <a:hlinkClick r:id="rId2"/>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r>
                        <a:rPr lang="es-CO" sz="1200" dirty="0" smtClean="0">
                          <a:latin typeface="Times New Roman"/>
                          <a:ea typeface="Times New Roman"/>
                          <a:cs typeface="Times New Roman"/>
                        </a:rPr>
                        <a:t>Que en la pantalla salga mensaje de:</a:t>
                      </a:r>
                      <a:r>
                        <a:rPr lang="es-CO" sz="1200" baseline="0" dirty="0" smtClean="0">
                          <a:latin typeface="Times New Roman"/>
                          <a:ea typeface="Times New Roman"/>
                          <a:cs typeface="Times New Roman"/>
                        </a:rPr>
                        <a:t> Muy bien-</a:t>
                      </a:r>
                    </a:p>
                    <a:p>
                      <a:pPr>
                        <a:spcAft>
                          <a:spcPts val="0"/>
                        </a:spcAft>
                      </a:pPr>
                      <a:r>
                        <a:rPr lang="es-CO" sz="1200" baseline="0" dirty="0" smtClean="0">
                          <a:latin typeface="Times New Roman"/>
                          <a:ea typeface="Times New Roman"/>
                          <a:cs typeface="Times New Roman"/>
                        </a:rPr>
                        <a:t>No, no, no… según lo realizado.</a:t>
                      </a: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179512" y="260648"/>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15</a:t>
            </a:r>
            <a:endParaRPr lang="es-CO" b="1" dirty="0">
              <a:solidFill>
                <a:srgbClr val="C00000"/>
              </a:solidFill>
              <a:latin typeface="Arial" pitchFamily="34" charset="0"/>
              <a:cs typeface="Arial" pitchFamily="34" charset="0"/>
            </a:endParaRPr>
          </a:p>
        </p:txBody>
      </p:sp>
      <p:pic>
        <p:nvPicPr>
          <p:cNvPr id="12290" name="Picture 2" descr="C:\Users\TRABAJO\Pictures\Mis escaneos\escanear0063.jpg"/>
          <p:cNvPicPr>
            <a:picLocks noChangeAspect="1" noChangeArrowheads="1"/>
          </p:cNvPicPr>
          <p:nvPr/>
        </p:nvPicPr>
        <p:blipFill>
          <a:blip r:embed="rId3" cstate="print"/>
          <a:srcRect/>
          <a:stretch>
            <a:fillRect/>
          </a:stretch>
        </p:blipFill>
        <p:spPr bwMode="auto">
          <a:xfrm>
            <a:off x="395536" y="980728"/>
            <a:ext cx="5184576" cy="2432295"/>
          </a:xfrm>
          <a:prstGeom prst="rect">
            <a:avLst/>
          </a:prstGeom>
          <a:noFill/>
        </p:spPr>
      </p:pic>
      <p:sp>
        <p:nvSpPr>
          <p:cNvPr id="8" name="7 CuadroTexto"/>
          <p:cNvSpPr txBox="1"/>
          <p:nvPr/>
        </p:nvSpPr>
        <p:spPr>
          <a:xfrm>
            <a:off x="5580112" y="5229200"/>
            <a:ext cx="3132204" cy="1384995"/>
          </a:xfrm>
          <a:prstGeom prst="rect">
            <a:avLst/>
          </a:prstGeom>
          <a:noFill/>
        </p:spPr>
        <p:txBody>
          <a:bodyPr wrap="none" rtlCol="0">
            <a:spAutoFit/>
          </a:bodyPr>
          <a:lstStyle/>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“Recuerda fraccionario propio el que tiene </a:t>
            </a:r>
          </a:p>
          <a:p>
            <a:r>
              <a:rPr lang="es-CO" sz="1200" b="1" dirty="0" smtClean="0">
                <a:solidFill>
                  <a:srgbClr val="0000FF"/>
                </a:solidFill>
                <a:latin typeface="Times New Roman" pitchFamily="18" charset="0"/>
                <a:cs typeface="Times New Roman" pitchFamily="18" charset="0"/>
              </a:rPr>
              <a:t>el numerador  menor,  fraccionario impropio</a:t>
            </a:r>
          </a:p>
          <a:p>
            <a:r>
              <a:rPr lang="es-CO" sz="1200" b="1" dirty="0" smtClean="0">
                <a:solidFill>
                  <a:srgbClr val="0000FF"/>
                </a:solidFill>
                <a:latin typeface="Times New Roman" pitchFamily="18" charset="0"/>
                <a:cs typeface="Times New Roman" pitchFamily="18" charset="0"/>
              </a:rPr>
              <a:t> el que tiene el numerador mayor </a:t>
            </a:r>
          </a:p>
          <a:p>
            <a:r>
              <a:rPr lang="es-CO" sz="1200" b="1" dirty="0" smtClean="0">
                <a:solidFill>
                  <a:srgbClr val="0000FF"/>
                </a:solidFill>
                <a:latin typeface="Times New Roman" pitchFamily="18" charset="0"/>
                <a:cs typeface="Times New Roman" pitchFamily="18" charset="0"/>
              </a:rPr>
              <a:t>y fraccionario impropio el que esta formado </a:t>
            </a:r>
          </a:p>
          <a:p>
            <a:r>
              <a:rPr lang="es-CO" sz="1200" b="1" dirty="0" smtClean="0">
                <a:solidFill>
                  <a:srgbClr val="0000FF"/>
                </a:solidFill>
                <a:latin typeface="Times New Roman" pitchFamily="18" charset="0"/>
                <a:cs typeface="Times New Roman" pitchFamily="18" charset="0"/>
              </a:rPr>
              <a:t>por una parte entera y un fraccionario”</a:t>
            </a:r>
            <a:endParaRPr lang="es-CO" sz="1200" b="1" dirty="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922361"/>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Este es nuestro mapa de navegación, ahora selecciona el mundo al que debes ir, de acuerdo con el orden de los números.  Estás a punto de encontrar el tesoro. ¡Adelante amiguitos!    </a:t>
                      </a: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Voz13</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endParaRPr lang="es-CO" sz="1200" dirty="0">
                        <a:latin typeface="Calibri"/>
                        <a:ea typeface="Times New Roman"/>
                        <a:cs typeface="Times New Roman"/>
                      </a:endParaRPr>
                    </a:p>
                    <a:p>
                      <a:pPr>
                        <a:spcAft>
                          <a:spcPts val="0"/>
                        </a:spcAft>
                      </a:pPr>
                      <a:r>
                        <a:rPr lang="es-CO" sz="1400" baseline="0" dirty="0" smtClean="0">
                          <a:latin typeface="Times New Roman" pitchFamily="18" charset="0"/>
                          <a:ea typeface="Times New Roman"/>
                          <a:cs typeface="Times New Roman" pitchFamily="18" charset="0"/>
                        </a:rPr>
                        <a:t>Aparece cada mundo  uno detrás del otro moviéndose izquierda-derecha, con números de l 1 al 6  cada uno con el sol en el fondo. El título en forma circular con un color vivo.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La señal del mundo al que se debe ir es un sol brillante con una mayor intensidad de luz, en este caso “El bosque” se amplia y se achica., el cual al dar clic le da paso a la pantalla N° 17. </a:t>
                      </a: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Matematin aparece en la parte superior derecha  moviendo la cabeza, la boca,  se amplía , el timón se mueve izquierda-recha y viceversa y luego dice el mensaje.</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16</a:t>
            </a:r>
            <a:endParaRPr lang="es-CO" b="1" dirty="0">
              <a:solidFill>
                <a:srgbClr val="C00000"/>
              </a:solidFill>
              <a:latin typeface="Arial" pitchFamily="34" charset="0"/>
              <a:cs typeface="Arial" pitchFamily="34" charset="0"/>
            </a:endParaRPr>
          </a:p>
        </p:txBody>
      </p:sp>
      <p:sp>
        <p:nvSpPr>
          <p:cNvPr id="11" name="10 CuadroTexto"/>
          <p:cNvSpPr txBox="1"/>
          <p:nvPr/>
        </p:nvSpPr>
        <p:spPr>
          <a:xfrm>
            <a:off x="3995936" y="2852936"/>
            <a:ext cx="184731" cy="369332"/>
          </a:xfrm>
          <a:prstGeom prst="rect">
            <a:avLst/>
          </a:prstGeom>
          <a:noFill/>
        </p:spPr>
        <p:txBody>
          <a:bodyPr wrap="none" rtlCol="0">
            <a:spAutoFit/>
          </a:bodyPr>
          <a:lstStyle/>
          <a:p>
            <a:endParaRPr lang="es-CO" b="1" dirty="0">
              <a:solidFill>
                <a:srgbClr val="FF0000"/>
              </a:solidFill>
            </a:endParaRPr>
          </a:p>
        </p:txBody>
      </p:sp>
      <p:sp>
        <p:nvSpPr>
          <p:cNvPr id="14" name="13 CuadroTexto"/>
          <p:cNvSpPr txBox="1"/>
          <p:nvPr/>
        </p:nvSpPr>
        <p:spPr>
          <a:xfrm>
            <a:off x="899592" y="1844824"/>
            <a:ext cx="184731" cy="369332"/>
          </a:xfrm>
          <a:prstGeom prst="rect">
            <a:avLst/>
          </a:prstGeom>
          <a:noFill/>
        </p:spPr>
        <p:txBody>
          <a:bodyPr wrap="none" rtlCol="0">
            <a:spAutoFit/>
          </a:bodyPr>
          <a:lstStyle/>
          <a:p>
            <a:endParaRPr lang="es-CO" b="1" dirty="0">
              <a:solidFill>
                <a:srgbClr val="FF0000"/>
              </a:solidFill>
            </a:endParaRPr>
          </a:p>
        </p:txBody>
      </p:sp>
      <p:grpSp>
        <p:nvGrpSpPr>
          <p:cNvPr id="16" name="15 Grupo"/>
          <p:cNvGrpSpPr/>
          <p:nvPr/>
        </p:nvGrpSpPr>
        <p:grpSpPr>
          <a:xfrm>
            <a:off x="323528" y="980728"/>
            <a:ext cx="5256584" cy="2701395"/>
            <a:chOff x="323528" y="980728"/>
            <a:chExt cx="5256584" cy="2701395"/>
          </a:xfrm>
        </p:grpSpPr>
        <p:pic>
          <p:nvPicPr>
            <p:cNvPr id="17" name="Picture 2" descr="C:\Users\TRABAJO\Pictures\Mis escaneos\escanear0091.jpg"/>
            <p:cNvPicPr>
              <a:picLocks noChangeAspect="1" noChangeArrowheads="1"/>
            </p:cNvPicPr>
            <p:nvPr/>
          </p:nvPicPr>
          <p:blipFill>
            <a:blip r:embed="rId4" cstate="print"/>
            <a:srcRect/>
            <a:stretch>
              <a:fillRect/>
            </a:stretch>
          </p:blipFill>
          <p:spPr bwMode="auto">
            <a:xfrm>
              <a:off x="323528" y="980728"/>
              <a:ext cx="5256584" cy="2701395"/>
            </a:xfrm>
            <a:prstGeom prst="rect">
              <a:avLst/>
            </a:prstGeom>
            <a:noFill/>
          </p:spPr>
        </p:pic>
        <p:pic>
          <p:nvPicPr>
            <p:cNvPr id="18" name="Picture 2" descr="C:\Users\TRABAJO\Pictures\Mis escaneos\escanear0089.jpg"/>
            <p:cNvPicPr>
              <a:picLocks noChangeAspect="1" noChangeArrowheads="1"/>
            </p:cNvPicPr>
            <p:nvPr/>
          </p:nvPicPr>
          <p:blipFill>
            <a:blip r:embed="rId5" cstate="print"/>
            <a:srcRect/>
            <a:stretch>
              <a:fillRect/>
            </a:stretch>
          </p:blipFill>
          <p:spPr bwMode="auto">
            <a:xfrm>
              <a:off x="4644008" y="1268760"/>
              <a:ext cx="638225" cy="576064"/>
            </a:xfrm>
            <a:prstGeom prst="rect">
              <a:avLst/>
            </a:prstGeom>
            <a:noFill/>
          </p:spPr>
        </p:pic>
        <p:sp>
          <p:nvSpPr>
            <p:cNvPr id="19" name="18 CuadroTexto"/>
            <p:cNvSpPr txBox="1"/>
            <p:nvPr/>
          </p:nvSpPr>
          <p:spPr>
            <a:xfrm>
              <a:off x="2699792" y="1556792"/>
              <a:ext cx="301686" cy="369332"/>
            </a:xfrm>
            <a:prstGeom prst="rect">
              <a:avLst/>
            </a:prstGeom>
            <a:noFill/>
          </p:spPr>
          <p:txBody>
            <a:bodyPr wrap="none" rtlCol="0">
              <a:spAutoFit/>
            </a:bodyPr>
            <a:lstStyle/>
            <a:p>
              <a:r>
                <a:rPr lang="es-CO" b="1" dirty="0" smtClean="0">
                  <a:solidFill>
                    <a:srgbClr val="FF0000"/>
                  </a:solidFill>
                </a:rPr>
                <a:t>1</a:t>
              </a:r>
              <a:endParaRPr lang="es-CO" b="1" dirty="0">
                <a:solidFill>
                  <a:srgbClr val="FF0000"/>
                </a:solidFill>
              </a:endParaRPr>
            </a:p>
          </p:txBody>
        </p:sp>
        <p:sp>
          <p:nvSpPr>
            <p:cNvPr id="20" name="19 CuadroTexto"/>
            <p:cNvSpPr txBox="1"/>
            <p:nvPr/>
          </p:nvSpPr>
          <p:spPr>
            <a:xfrm>
              <a:off x="3995936" y="1844824"/>
              <a:ext cx="301686" cy="369332"/>
            </a:xfrm>
            <a:prstGeom prst="rect">
              <a:avLst/>
            </a:prstGeom>
            <a:noFill/>
          </p:spPr>
          <p:txBody>
            <a:bodyPr wrap="none" rtlCol="0">
              <a:spAutoFit/>
            </a:bodyPr>
            <a:lstStyle/>
            <a:p>
              <a:r>
                <a:rPr lang="es-CO" b="1" dirty="0" smtClean="0">
                  <a:solidFill>
                    <a:srgbClr val="FF0000"/>
                  </a:solidFill>
                </a:rPr>
                <a:t>2</a:t>
              </a:r>
              <a:endParaRPr lang="es-CO" b="1" dirty="0">
                <a:solidFill>
                  <a:srgbClr val="FF0000"/>
                </a:solidFill>
              </a:endParaRPr>
            </a:p>
          </p:txBody>
        </p:sp>
        <p:sp>
          <p:nvSpPr>
            <p:cNvPr id="21" name="20 CuadroTexto"/>
            <p:cNvSpPr txBox="1"/>
            <p:nvPr/>
          </p:nvSpPr>
          <p:spPr>
            <a:xfrm>
              <a:off x="4716016" y="2780928"/>
              <a:ext cx="301686" cy="369332"/>
            </a:xfrm>
            <a:prstGeom prst="rect">
              <a:avLst/>
            </a:prstGeom>
            <a:noFill/>
          </p:spPr>
          <p:txBody>
            <a:bodyPr wrap="none" rtlCol="0">
              <a:spAutoFit/>
            </a:bodyPr>
            <a:lstStyle/>
            <a:p>
              <a:r>
                <a:rPr lang="es-CO" b="1" dirty="0" smtClean="0">
                  <a:solidFill>
                    <a:srgbClr val="FF0000"/>
                  </a:solidFill>
                </a:rPr>
                <a:t>3</a:t>
              </a:r>
              <a:endParaRPr lang="es-CO" b="1" dirty="0">
                <a:solidFill>
                  <a:srgbClr val="FF0000"/>
                </a:solidFill>
              </a:endParaRPr>
            </a:p>
          </p:txBody>
        </p:sp>
        <p:sp>
          <p:nvSpPr>
            <p:cNvPr id="22" name="21 CuadroTexto"/>
            <p:cNvSpPr txBox="1"/>
            <p:nvPr/>
          </p:nvSpPr>
          <p:spPr>
            <a:xfrm>
              <a:off x="3131840" y="2852936"/>
              <a:ext cx="301686" cy="369332"/>
            </a:xfrm>
            <a:prstGeom prst="rect">
              <a:avLst/>
            </a:prstGeom>
            <a:noFill/>
          </p:spPr>
          <p:txBody>
            <a:bodyPr wrap="none" rtlCol="0">
              <a:spAutoFit/>
            </a:bodyPr>
            <a:lstStyle/>
            <a:p>
              <a:r>
                <a:rPr lang="es-CO" b="1" dirty="0" smtClean="0">
                  <a:solidFill>
                    <a:srgbClr val="FF0000"/>
                  </a:solidFill>
                </a:rPr>
                <a:t>4</a:t>
              </a:r>
              <a:endParaRPr lang="es-CO" b="1" dirty="0">
                <a:solidFill>
                  <a:srgbClr val="FF0000"/>
                </a:solidFill>
              </a:endParaRPr>
            </a:p>
          </p:txBody>
        </p:sp>
        <p:sp>
          <p:nvSpPr>
            <p:cNvPr id="23" name="22 CuadroTexto"/>
            <p:cNvSpPr txBox="1"/>
            <p:nvPr/>
          </p:nvSpPr>
          <p:spPr>
            <a:xfrm>
              <a:off x="2051720" y="2924944"/>
              <a:ext cx="301686" cy="369332"/>
            </a:xfrm>
            <a:prstGeom prst="rect">
              <a:avLst/>
            </a:prstGeom>
            <a:noFill/>
          </p:spPr>
          <p:txBody>
            <a:bodyPr wrap="none" rtlCol="0">
              <a:spAutoFit/>
            </a:bodyPr>
            <a:lstStyle/>
            <a:p>
              <a:r>
                <a:rPr lang="es-CO" b="1" dirty="0" smtClean="0">
                  <a:solidFill>
                    <a:srgbClr val="FF0000"/>
                  </a:solidFill>
                </a:rPr>
                <a:t>5</a:t>
              </a:r>
              <a:endParaRPr lang="es-CO" b="1" dirty="0">
                <a:solidFill>
                  <a:srgbClr val="FF0000"/>
                </a:solidFill>
              </a:endParaRPr>
            </a:p>
          </p:txBody>
        </p:sp>
        <p:sp>
          <p:nvSpPr>
            <p:cNvPr id="24" name="23 CuadroTexto"/>
            <p:cNvSpPr txBox="1"/>
            <p:nvPr/>
          </p:nvSpPr>
          <p:spPr>
            <a:xfrm>
              <a:off x="899592" y="2132856"/>
              <a:ext cx="301686" cy="369332"/>
            </a:xfrm>
            <a:prstGeom prst="rect">
              <a:avLst/>
            </a:prstGeom>
            <a:noFill/>
          </p:spPr>
          <p:txBody>
            <a:bodyPr wrap="none" rtlCol="0">
              <a:spAutoFit/>
            </a:bodyPr>
            <a:lstStyle/>
            <a:p>
              <a:r>
                <a:rPr lang="es-CO" b="1" dirty="0" smtClean="0">
                  <a:solidFill>
                    <a:srgbClr val="FF0000"/>
                  </a:solidFill>
                </a:rPr>
                <a:t>6</a:t>
              </a:r>
              <a:endParaRPr lang="es-CO" b="1" dirty="0">
                <a:solidFill>
                  <a:srgbClr val="FF0000"/>
                </a:solidFill>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946184"/>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Ahora debemos encontrar a </a:t>
                      </a:r>
                      <a:r>
                        <a:rPr lang="es-CO" sz="1400" baseline="0" dirty="0" err="1" smtClean="0">
                          <a:latin typeface="Times New Roman" pitchFamily="18" charset="0"/>
                          <a:ea typeface="Times New Roman"/>
                          <a:cs typeface="Times New Roman" pitchFamily="18" charset="0"/>
                        </a:rPr>
                        <a:t>problemín</a:t>
                      </a:r>
                      <a:r>
                        <a:rPr lang="es-CO" sz="1400" baseline="0" dirty="0" smtClean="0">
                          <a:latin typeface="Times New Roman" pitchFamily="18" charset="0"/>
                          <a:ea typeface="Times New Roman"/>
                          <a:cs typeface="Times New Roman" pitchFamily="18" charset="0"/>
                        </a:rPr>
                        <a:t>, mi amiga la mariposa, ella nos guiará. Haz  clic sobre la vegetación  para encontrarla.</a:t>
                      </a:r>
                      <a:r>
                        <a:rPr lang="es-CO" sz="1400" baseline="0" dirty="0" smtClean="0">
                          <a:latin typeface="Times New Roman" pitchFamily="18" charset="0"/>
                          <a:ea typeface="Times New Roman"/>
                          <a:cs typeface="Times New Roman" pitchFamily="18" charset="0"/>
                          <a:hlinkClick r:id="rId2" action="ppaction://hlinkfile"/>
                        </a:rPr>
                        <a:t> </a:t>
                      </a: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Voz24</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err="1" smtClean="0">
                          <a:latin typeface="Times New Roman" pitchFamily="18" charset="0"/>
                          <a:ea typeface="Times New Roman"/>
                          <a:cs typeface="Times New Roman" pitchFamily="18" charset="0"/>
                        </a:rPr>
                        <a:t>Problemín</a:t>
                      </a:r>
                      <a:r>
                        <a:rPr lang="es-CO" sz="1400" baseline="0" dirty="0" smtClean="0">
                          <a:latin typeface="Times New Roman" pitchFamily="18" charset="0"/>
                          <a:ea typeface="Times New Roman"/>
                          <a:cs typeface="Times New Roman" pitchFamily="18" charset="0"/>
                        </a:rPr>
                        <a:t>: ¿Qué desean? </a:t>
                      </a:r>
                      <a:r>
                        <a:rPr lang="es-CO" sz="2000" b="1" baseline="0" dirty="0" smtClean="0">
                          <a:solidFill>
                            <a:srgbClr val="0000CC"/>
                          </a:solidFill>
                          <a:latin typeface="Times New Roman" pitchFamily="18" charset="0"/>
                          <a:ea typeface="Times New Roman"/>
                          <a:cs typeface="Times New Roman" pitchFamily="18" charset="0"/>
                          <a:hlinkClick r:id="rId3" action="ppaction://hlinkfile"/>
                        </a:rPr>
                        <a:t>Voz5</a:t>
                      </a:r>
                      <a:endParaRPr lang="es-CO" sz="2000" baseline="0" dirty="0" smtClean="0">
                        <a:latin typeface="Times New Roman" pitchFamily="18" charset="0"/>
                        <a:ea typeface="Times New Roman"/>
                        <a:cs typeface="Times New Roman" pitchFamily="18" charset="0"/>
                      </a:endParaRPr>
                    </a:p>
                    <a:p>
                      <a:pPr>
                        <a:spcAft>
                          <a:spcPts val="0"/>
                        </a:spcAft>
                      </a:pPr>
                      <a:r>
                        <a:rPr lang="es-CO" sz="1400" baseline="0" dirty="0" err="1" smtClean="0">
                          <a:latin typeface="Times New Roman" pitchFamily="18" charset="0"/>
                          <a:ea typeface="Times New Roman"/>
                          <a:cs typeface="Times New Roman" pitchFamily="18" charset="0"/>
                        </a:rPr>
                        <a:t>Matematin</a:t>
                      </a:r>
                      <a:r>
                        <a:rPr lang="es-CO" sz="1400" baseline="0" dirty="0" smtClean="0">
                          <a:latin typeface="Times New Roman" pitchFamily="18" charset="0"/>
                          <a:ea typeface="Times New Roman"/>
                          <a:cs typeface="Times New Roman" pitchFamily="18" charset="0"/>
                        </a:rPr>
                        <a:t>: Debemos encontrar un tesoro, ¡Ayúdanos! </a:t>
                      </a:r>
                      <a:r>
                        <a:rPr lang="es-CO" sz="2000" b="1" baseline="0" dirty="0" smtClean="0">
                          <a:solidFill>
                            <a:srgbClr val="0000CC"/>
                          </a:solidFill>
                          <a:latin typeface="Times New Roman" pitchFamily="18" charset="0"/>
                          <a:ea typeface="Times New Roman"/>
                          <a:cs typeface="Times New Roman" pitchFamily="18" charset="0"/>
                          <a:hlinkClick r:id="rId4" action="ppaction://hlinkfile"/>
                        </a:rPr>
                        <a:t>Voz6</a:t>
                      </a:r>
                      <a:endParaRPr lang="es-CO" sz="2000" baseline="0" dirty="0" smtClean="0">
                        <a:latin typeface="Times New Roman" pitchFamily="18" charset="0"/>
                        <a:ea typeface="Times New Roman"/>
                        <a:cs typeface="Times New Roman" pitchFamily="18" charset="0"/>
                      </a:endParaRPr>
                    </a:p>
                    <a:p>
                      <a:pPr>
                        <a:spcAft>
                          <a:spcPts val="0"/>
                        </a:spcAft>
                      </a:pPr>
                      <a:r>
                        <a:rPr lang="es-CO" sz="1400" baseline="0" dirty="0" err="1" smtClean="0">
                          <a:latin typeface="Times New Roman" pitchFamily="18" charset="0"/>
                          <a:ea typeface="Times New Roman"/>
                          <a:cs typeface="Times New Roman" pitchFamily="18" charset="0"/>
                        </a:rPr>
                        <a:t>Problemin</a:t>
                      </a:r>
                      <a:r>
                        <a:rPr lang="es-CO" sz="1400" baseline="0" dirty="0" smtClean="0">
                          <a:latin typeface="Times New Roman" pitchFamily="18" charset="0"/>
                          <a:ea typeface="Times New Roman"/>
                          <a:cs typeface="Times New Roman" pitchFamily="18" charset="0"/>
                        </a:rPr>
                        <a:t>: Primero debemos solucionar los problemas  que se presentan a  continuación. Adelante falta muy poco…</a:t>
                      </a: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5" action="ppaction://hlinkfile"/>
                        </a:rPr>
                        <a:t>Voz27</a:t>
                      </a:r>
                      <a:endParaRPr lang="es-CO" sz="2000" b="1" baseline="0" dirty="0" smtClean="0">
                        <a:solidFill>
                          <a:srgbClr val="0000CC"/>
                        </a:solidFill>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93384">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endParaRPr lang="es-CO" sz="1200" dirty="0">
                        <a:latin typeface="Calibri"/>
                        <a:ea typeface="Times New Roman"/>
                        <a:cs typeface="Times New Roman"/>
                      </a:endParaRPr>
                    </a:p>
                    <a:p>
                      <a:pPr>
                        <a:spcAft>
                          <a:spcPts val="0"/>
                        </a:spcAft>
                      </a:pPr>
                      <a:r>
                        <a:rPr lang="es-CO" sz="1400" baseline="0" dirty="0" smtClean="0">
                          <a:latin typeface="Times New Roman" pitchFamily="18" charset="0"/>
                          <a:ea typeface="Times New Roman"/>
                          <a:cs typeface="Times New Roman" pitchFamily="18" charset="0"/>
                        </a:rPr>
                        <a:t>Aparece  el fondo del  BOSQUE,  árboles, montaña, vegetación, bosque,  pájaros volando, luego ingresa “Matematin “ en la parte superior derecha  moviendo la cabeza, la boca,  se amplía , el timón se mueve izquierda-recha y viceversa y luego dice el mensaje. También debe aparecer el nombre del mundo con su respectiva temática, sobre un timón o alrededor, se amplia y luego se achica (ver imagen parte superior  derecha)</a:t>
                      </a:r>
                    </a:p>
                    <a:p>
                      <a:pPr>
                        <a:spcAft>
                          <a:spcPts val="0"/>
                        </a:spcAft>
                      </a:pPr>
                      <a:r>
                        <a:rPr lang="es-CO" sz="1400" baseline="0" dirty="0" smtClean="0">
                          <a:latin typeface="Times New Roman" pitchFamily="18" charset="0"/>
                          <a:ea typeface="Times New Roman"/>
                          <a:cs typeface="Times New Roman" pitchFamily="18" charset="0"/>
                        </a:rPr>
                        <a:t>Aparece desde el fondo  “</a:t>
                      </a:r>
                      <a:r>
                        <a:rPr lang="es-CO" sz="1400" baseline="0" dirty="0" err="1" smtClean="0">
                          <a:latin typeface="Times New Roman" pitchFamily="18" charset="0"/>
                          <a:ea typeface="Times New Roman"/>
                          <a:cs typeface="Times New Roman" pitchFamily="18" charset="0"/>
                        </a:rPr>
                        <a:t>problemín</a:t>
                      </a:r>
                      <a:r>
                        <a:rPr lang="es-CO" sz="1400" baseline="0" dirty="0" smtClean="0">
                          <a:latin typeface="Times New Roman" pitchFamily="18" charset="0"/>
                          <a:ea typeface="Times New Roman"/>
                          <a:cs typeface="Times New Roman" pitchFamily="18" charset="0"/>
                        </a:rPr>
                        <a:t>”,  una mariposa que mueve la boca, las alas , se mueve por la pantalla, se estaciona y se ríe. </a:t>
                      </a: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a:t>
                      </a:r>
                      <a:r>
                        <a:rPr lang="es-CO" sz="1400" b="1" baseline="0" dirty="0" smtClean="0">
                          <a:solidFill>
                            <a:srgbClr val="FF0000"/>
                          </a:solidFill>
                          <a:latin typeface="Times New Roman" pitchFamily="18" charset="0"/>
                          <a:ea typeface="Times New Roman"/>
                          <a:cs typeface="Times New Roman" pitchFamily="18" charset="0"/>
                        </a:rPr>
                        <a:t>N°  17.1</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6"/>
                        </a:rPr>
                        <a:t>http://es.melodyloops.com/search/The+next+game</a:t>
                      </a:r>
                      <a:r>
                        <a:rPr lang="es-CO" sz="1200" u="sng" dirty="0" smtClean="0">
                          <a:solidFill>
                            <a:srgbClr val="0000FF"/>
                          </a:solidFill>
                          <a:latin typeface="Times New Roman"/>
                          <a:ea typeface="Times New Roman"/>
                          <a:cs typeface="Times New Roman"/>
                          <a:hlinkClick r:id="rId6"/>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17</a:t>
            </a:r>
            <a:endParaRPr lang="es-CO" b="1" dirty="0">
              <a:solidFill>
                <a:srgbClr val="C00000"/>
              </a:solidFill>
              <a:latin typeface="Arial" pitchFamily="34" charset="0"/>
              <a:cs typeface="Arial" pitchFamily="34" charset="0"/>
            </a:endParaRPr>
          </a:p>
        </p:txBody>
      </p:sp>
      <p:pic>
        <p:nvPicPr>
          <p:cNvPr id="13314" name="Picture 2" descr="C:\Users\TRABAJO\Pictures\Mis escaneos\escanear0065.jpg"/>
          <p:cNvPicPr>
            <a:picLocks noChangeAspect="1" noChangeArrowheads="1"/>
          </p:cNvPicPr>
          <p:nvPr/>
        </p:nvPicPr>
        <p:blipFill>
          <a:blip r:embed="rId7" cstate="print"/>
          <a:srcRect/>
          <a:stretch>
            <a:fillRect/>
          </a:stretch>
        </p:blipFill>
        <p:spPr bwMode="auto">
          <a:xfrm>
            <a:off x="323527" y="1052736"/>
            <a:ext cx="5295761" cy="2808312"/>
          </a:xfrm>
          <a:prstGeom prst="rect">
            <a:avLst/>
          </a:prstGeom>
          <a:noFill/>
        </p:spPr>
      </p:pic>
      <p:pic>
        <p:nvPicPr>
          <p:cNvPr id="7" name="Picture 2" descr="C:\Users\TRABAJO\Pictures\Mis escaneos\escanear0089.jpg"/>
          <p:cNvPicPr>
            <a:picLocks noChangeAspect="1" noChangeArrowheads="1"/>
          </p:cNvPicPr>
          <p:nvPr/>
        </p:nvPicPr>
        <p:blipFill>
          <a:blip r:embed="rId8" cstate="print"/>
          <a:srcRect/>
          <a:stretch>
            <a:fillRect/>
          </a:stretch>
        </p:blipFill>
        <p:spPr bwMode="auto">
          <a:xfrm>
            <a:off x="395536" y="1052736"/>
            <a:ext cx="677074" cy="61113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830921"/>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endParaRPr lang="es-CO" sz="1400" b="1" dirty="0" smtClean="0">
                        <a:solidFill>
                          <a:srgbClr val="0000FF"/>
                        </a:solidFill>
                        <a:latin typeface="Times New Roman"/>
                        <a:ea typeface="Times New Roman"/>
                        <a:cs typeface="Times New Roman"/>
                      </a:endParaRPr>
                    </a:p>
                    <a:p>
                      <a:pPr>
                        <a:spcAft>
                          <a:spcPts val="0"/>
                        </a:spcAft>
                      </a:pPr>
                      <a:r>
                        <a:rPr lang="es-CO" sz="1400" b="1" dirty="0" smtClean="0">
                          <a:solidFill>
                            <a:schemeClr val="tx1"/>
                          </a:solidFill>
                          <a:latin typeface="Times New Roman"/>
                          <a:ea typeface="Times New Roman"/>
                          <a:cs typeface="Times New Roman"/>
                        </a:rPr>
                        <a:t>No hay voz</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BOSQUE,  árboles, montaña, vegetación, bosque,  ingresa matematín al lado derecho  moviendo la cabeza, la boca y los brazos, colgado de un árbol.</a:t>
                      </a:r>
                    </a:p>
                    <a:p>
                      <a:pPr>
                        <a:spcAft>
                          <a:spcPts val="0"/>
                        </a:spcAft>
                      </a:pPr>
                      <a:r>
                        <a:rPr lang="es-CO" sz="1400" baseline="0" dirty="0" smtClean="0">
                          <a:latin typeface="Times New Roman" pitchFamily="18" charset="0"/>
                          <a:ea typeface="Times New Roman"/>
                          <a:cs typeface="Times New Roman" pitchFamily="18" charset="0"/>
                        </a:rPr>
                        <a:t>Aparece desde el fondo  “</a:t>
                      </a:r>
                      <a:r>
                        <a:rPr lang="es-CO" sz="1400" baseline="0" dirty="0" err="1" smtClean="0">
                          <a:latin typeface="Times New Roman" pitchFamily="18" charset="0"/>
                          <a:ea typeface="Times New Roman"/>
                          <a:cs typeface="Times New Roman" pitchFamily="18" charset="0"/>
                        </a:rPr>
                        <a:t>problemín</a:t>
                      </a:r>
                      <a:r>
                        <a:rPr lang="es-CO" sz="1400" baseline="0" dirty="0" smtClean="0">
                          <a:latin typeface="Times New Roman" pitchFamily="18" charset="0"/>
                          <a:ea typeface="Times New Roman"/>
                          <a:cs typeface="Times New Roman" pitchFamily="18" charset="0"/>
                        </a:rPr>
                        <a:t>”,  una mariposa que mueve la boca, las alas , se mueve por la pantalla, se estaciona y se ríe. </a:t>
                      </a:r>
                    </a:p>
                    <a:p>
                      <a:pPr>
                        <a:spcAft>
                          <a:spcPts val="0"/>
                        </a:spcAft>
                      </a:pPr>
                      <a:r>
                        <a:rPr lang="es-CO" sz="1400" baseline="0" dirty="0" smtClean="0">
                          <a:latin typeface="Times New Roman" pitchFamily="18" charset="0"/>
                          <a:ea typeface="Times New Roman"/>
                          <a:cs typeface="Times New Roman" pitchFamily="18" charset="0"/>
                        </a:rPr>
                        <a:t>Ingresa la pantalla de arriba hacia abajo en la que describe el problema a desarrollar. Una caja para que el estudiante escriba la respuesta. Hay un botón “OK” para confirmar la respuesta. El programa  emitirá el mensaje: Felicitaciones, Haz </a:t>
                      </a:r>
                      <a:r>
                        <a:rPr lang="es-CO" sz="1400" baseline="0" dirty="0" err="1" smtClean="0">
                          <a:latin typeface="Times New Roman" pitchFamily="18" charset="0"/>
                          <a:ea typeface="Times New Roman"/>
                          <a:cs typeface="Times New Roman" pitchFamily="18" charset="0"/>
                        </a:rPr>
                        <a:t>ganado____punto</a:t>
                      </a:r>
                      <a:r>
                        <a:rPr lang="es-CO" sz="1400" baseline="0" dirty="0" smtClean="0">
                          <a:latin typeface="Times New Roman" pitchFamily="18" charset="0"/>
                          <a:ea typeface="Times New Roman"/>
                          <a:cs typeface="Times New Roman" pitchFamily="18" charset="0"/>
                        </a:rPr>
                        <a:t>, Levas en </a:t>
                      </a:r>
                      <a:r>
                        <a:rPr lang="es-CO" sz="1400" baseline="0" dirty="0" err="1" smtClean="0">
                          <a:latin typeface="Times New Roman" pitchFamily="18" charset="0"/>
                          <a:ea typeface="Times New Roman"/>
                          <a:cs typeface="Times New Roman" pitchFamily="18" charset="0"/>
                        </a:rPr>
                        <a:t>total____puntos</a:t>
                      </a:r>
                      <a:r>
                        <a:rPr lang="es-CO" sz="1400" baseline="0" dirty="0" smtClean="0">
                          <a:latin typeface="Times New Roman" pitchFamily="18" charset="0"/>
                          <a:ea typeface="Times New Roman"/>
                          <a:cs typeface="Times New Roman" pitchFamily="18" charset="0"/>
                        </a:rPr>
                        <a:t>. ¡Adelante!.  </a:t>
                      </a:r>
                      <a:r>
                        <a:rPr lang="es-CO" sz="1400" baseline="0" dirty="0" err="1" smtClean="0">
                          <a:latin typeface="Times New Roman" pitchFamily="18" charset="0"/>
                          <a:ea typeface="Times New Roman"/>
                          <a:cs typeface="Times New Roman" pitchFamily="18" charset="0"/>
                        </a:rPr>
                        <a:t>Asiganar</a:t>
                      </a:r>
                      <a:r>
                        <a:rPr lang="es-CO" sz="1400" baseline="0" dirty="0" smtClean="0">
                          <a:latin typeface="Times New Roman" pitchFamily="18" charset="0"/>
                          <a:ea typeface="Times New Roman"/>
                          <a:cs typeface="Times New Roman" pitchFamily="18" charset="0"/>
                        </a:rPr>
                        <a:t> un punto a cada ejercicio. </a:t>
                      </a:r>
                    </a:p>
                    <a:p>
                      <a:pPr>
                        <a:spcAft>
                          <a:spcPts val="0"/>
                        </a:spcAft>
                      </a:pPr>
                      <a:r>
                        <a:rPr lang="es-CO" sz="1400" baseline="0" dirty="0" smtClean="0">
                          <a:latin typeface="Times New Roman" pitchFamily="18" charset="0"/>
                          <a:ea typeface="Times New Roman"/>
                          <a:cs typeface="Times New Roman" pitchFamily="18" charset="0"/>
                        </a:rPr>
                        <a:t>Al dar clic en “OK” pasa al siguiente ejercicio que aparece en la pancarta</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2"/>
                        </a:rPr>
                        <a:t>http://es.melodyloops.com/search/The+next+game</a:t>
                      </a:r>
                      <a:r>
                        <a:rPr lang="es-CO" sz="1200" u="sng" dirty="0" smtClean="0">
                          <a:solidFill>
                            <a:srgbClr val="0000FF"/>
                          </a:solidFill>
                          <a:latin typeface="Times New Roman"/>
                          <a:ea typeface="Times New Roman"/>
                          <a:cs typeface="Times New Roman"/>
                          <a:hlinkClick r:id="rId2"/>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a:spcAft>
                          <a:spcPts val="0"/>
                        </a:spcAft>
                      </a:pPr>
                      <a:r>
                        <a:rPr lang="es-CO" sz="1200" dirty="0" smtClean="0">
                          <a:latin typeface="Times New Roman"/>
                          <a:ea typeface="Times New Roman"/>
                          <a:cs typeface="Times New Roman"/>
                        </a:rPr>
                        <a:t>Los mensajes aparecen se amplían en forma dinámica.</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smtClean="0">
                          <a:latin typeface="Times New Roman"/>
                          <a:ea typeface="Times New Roman"/>
                          <a:cs typeface="Times New Roman"/>
                        </a:rPr>
                        <a:t>Si das clic en “OK” y</a:t>
                      </a:r>
                      <a:r>
                        <a:rPr lang="es-CO" sz="1200" baseline="0" dirty="0" smtClean="0">
                          <a:latin typeface="Times New Roman"/>
                          <a:ea typeface="Times New Roman"/>
                          <a:cs typeface="Times New Roman"/>
                        </a:rPr>
                        <a:t> la respuesta es incorrecta, MENSAJE: No, no, no… En forma dinámica.</a:t>
                      </a:r>
                      <a:endParaRPr lang="es-CO" sz="1200" dirty="0" smtClean="0">
                        <a:latin typeface="+mn-lt"/>
                        <a:ea typeface="Times New Roman"/>
                        <a:cs typeface="Times New Roman"/>
                      </a:endParaRP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17.1</a:t>
            </a:r>
            <a:endParaRPr lang="es-CO" b="1" dirty="0">
              <a:solidFill>
                <a:srgbClr val="C00000"/>
              </a:solidFill>
              <a:latin typeface="Arial" pitchFamily="34" charset="0"/>
              <a:cs typeface="Arial" pitchFamily="34" charset="0"/>
            </a:endParaRPr>
          </a:p>
        </p:txBody>
      </p:sp>
      <p:pic>
        <p:nvPicPr>
          <p:cNvPr id="5" name="Picture 2" descr="C:\Users\TRABAJO\Pictures\Mis escaneos\escanear0065.jpg"/>
          <p:cNvPicPr>
            <a:picLocks noChangeAspect="1" noChangeArrowheads="1"/>
          </p:cNvPicPr>
          <p:nvPr/>
        </p:nvPicPr>
        <p:blipFill>
          <a:blip r:embed="rId3" cstate="print"/>
          <a:srcRect/>
          <a:stretch>
            <a:fillRect/>
          </a:stretch>
        </p:blipFill>
        <p:spPr bwMode="auto">
          <a:xfrm>
            <a:off x="323527" y="1052736"/>
            <a:ext cx="5295761" cy="2808312"/>
          </a:xfrm>
          <a:prstGeom prst="rect">
            <a:avLst/>
          </a:prstGeom>
          <a:noFill/>
        </p:spPr>
      </p:pic>
      <p:pic>
        <p:nvPicPr>
          <p:cNvPr id="14338" name="Picture 2" descr="C:\Users\TRABAJO\Pictures\Mis escaneos\escanear0066.jpg"/>
          <p:cNvPicPr>
            <a:picLocks noChangeAspect="1" noChangeArrowheads="1"/>
          </p:cNvPicPr>
          <p:nvPr/>
        </p:nvPicPr>
        <p:blipFill>
          <a:blip r:embed="rId4" cstate="print"/>
          <a:srcRect/>
          <a:stretch>
            <a:fillRect/>
          </a:stretch>
        </p:blipFill>
        <p:spPr bwMode="auto">
          <a:xfrm>
            <a:off x="611560" y="1340768"/>
            <a:ext cx="4448869" cy="2301674"/>
          </a:xfrm>
          <a:prstGeom prst="rect">
            <a:avLst/>
          </a:prstGeom>
          <a:noFill/>
        </p:spPr>
      </p:pic>
      <p:grpSp>
        <p:nvGrpSpPr>
          <p:cNvPr id="12" name="11 Grupo"/>
          <p:cNvGrpSpPr/>
          <p:nvPr/>
        </p:nvGrpSpPr>
        <p:grpSpPr>
          <a:xfrm>
            <a:off x="4788024" y="1700808"/>
            <a:ext cx="144016" cy="504056"/>
            <a:chOff x="6228184" y="1844824"/>
            <a:chExt cx="576064" cy="1296144"/>
          </a:xfrm>
        </p:grpSpPr>
        <p:sp>
          <p:nvSpPr>
            <p:cNvPr id="8" name="7 Rectángulo"/>
            <p:cNvSpPr/>
            <p:nvPr/>
          </p:nvSpPr>
          <p:spPr>
            <a:xfrm>
              <a:off x="6300192" y="1844824"/>
              <a:ext cx="50405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smtClean="0">
                  <a:solidFill>
                    <a:srgbClr val="0000CC"/>
                  </a:solidFill>
                </a:rPr>
                <a:t>1</a:t>
              </a:r>
              <a:endParaRPr lang="es-CO" sz="2000" b="1" dirty="0">
                <a:solidFill>
                  <a:srgbClr val="0000CC"/>
                </a:solidFill>
              </a:endParaRPr>
            </a:p>
          </p:txBody>
        </p:sp>
        <p:cxnSp>
          <p:nvCxnSpPr>
            <p:cNvPr id="10" name="9 Conector recto"/>
            <p:cNvCxnSpPr/>
            <p:nvPr/>
          </p:nvCxnSpPr>
          <p:spPr>
            <a:xfrm>
              <a:off x="6228184" y="2492896"/>
              <a:ext cx="57606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6300192" y="2564904"/>
              <a:ext cx="50405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smtClean="0">
                  <a:solidFill>
                    <a:srgbClr val="0000CC"/>
                  </a:solidFill>
                </a:rPr>
                <a:t>4</a:t>
              </a:r>
              <a:endParaRPr lang="es-CO" sz="2000" b="1" dirty="0">
                <a:solidFill>
                  <a:srgbClr val="0000CC"/>
                </a:solidFill>
              </a:endParaRPr>
            </a:p>
          </p:txBody>
        </p:sp>
      </p:grpSp>
      <p:grpSp>
        <p:nvGrpSpPr>
          <p:cNvPr id="18" name="17 Grupo"/>
          <p:cNvGrpSpPr/>
          <p:nvPr/>
        </p:nvGrpSpPr>
        <p:grpSpPr>
          <a:xfrm>
            <a:off x="4788024" y="2420888"/>
            <a:ext cx="216024" cy="504056"/>
            <a:chOff x="6300192" y="2060848"/>
            <a:chExt cx="504056" cy="792088"/>
          </a:xfrm>
        </p:grpSpPr>
        <p:grpSp>
          <p:nvGrpSpPr>
            <p:cNvPr id="17" name="16 Grupo"/>
            <p:cNvGrpSpPr/>
            <p:nvPr/>
          </p:nvGrpSpPr>
          <p:grpSpPr>
            <a:xfrm>
              <a:off x="6300192" y="2060848"/>
              <a:ext cx="504056" cy="396044"/>
              <a:chOff x="6300192" y="2060848"/>
              <a:chExt cx="504056" cy="396044"/>
            </a:xfrm>
          </p:grpSpPr>
          <p:sp>
            <p:nvSpPr>
              <p:cNvPr id="14" name="13 Rectángulo"/>
              <p:cNvSpPr/>
              <p:nvPr/>
            </p:nvSpPr>
            <p:spPr>
              <a:xfrm>
                <a:off x="6363199" y="2060848"/>
                <a:ext cx="441049" cy="352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smtClean="0">
                    <a:solidFill>
                      <a:srgbClr val="0000CC"/>
                    </a:solidFill>
                  </a:rPr>
                  <a:t>3</a:t>
                </a:r>
                <a:endParaRPr lang="es-CO" sz="2000" b="1" dirty="0">
                  <a:solidFill>
                    <a:srgbClr val="0000CC"/>
                  </a:solidFill>
                </a:endParaRPr>
              </a:p>
            </p:txBody>
          </p:sp>
          <p:cxnSp>
            <p:nvCxnSpPr>
              <p:cNvPr id="15" name="14 Conector recto"/>
              <p:cNvCxnSpPr/>
              <p:nvPr/>
            </p:nvCxnSpPr>
            <p:spPr>
              <a:xfrm>
                <a:off x="6300192" y="2456892"/>
                <a:ext cx="50405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 name="15 Rectángulo"/>
            <p:cNvSpPr/>
            <p:nvPr/>
          </p:nvSpPr>
          <p:spPr>
            <a:xfrm>
              <a:off x="6363199" y="2500897"/>
              <a:ext cx="441049" cy="352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smtClean="0">
                  <a:solidFill>
                    <a:srgbClr val="0000CC"/>
                  </a:solidFill>
                </a:rPr>
                <a:t>4</a:t>
              </a:r>
              <a:endParaRPr lang="es-CO" sz="2000" b="1" dirty="0">
                <a:solidFill>
                  <a:srgbClr val="0000CC"/>
                </a:solidFill>
              </a:endParaRPr>
            </a:p>
          </p:txBody>
        </p:sp>
      </p:grpSp>
      <p:cxnSp>
        <p:nvCxnSpPr>
          <p:cNvPr id="20" name="19 Conector recto de flecha"/>
          <p:cNvCxnSpPr/>
          <p:nvPr/>
        </p:nvCxnSpPr>
        <p:spPr>
          <a:xfrm flipH="1">
            <a:off x="3419872" y="1916832"/>
            <a:ext cx="1296144" cy="648072"/>
          </a:xfrm>
          <a:prstGeom prst="straightConnector1">
            <a:avLst/>
          </a:prstGeom>
          <a:ln w="19050">
            <a:solidFill>
              <a:srgbClr val="FF0066"/>
            </a:solidFill>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flipH="1">
            <a:off x="4211960" y="2636912"/>
            <a:ext cx="50405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830921"/>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endParaRPr lang="es-CO" sz="1400" b="1" dirty="0" smtClean="0">
                        <a:solidFill>
                          <a:srgbClr val="0000FF"/>
                        </a:solidFill>
                        <a:latin typeface="Times New Roman"/>
                        <a:ea typeface="Times New Roman"/>
                        <a:cs typeface="Times New Roman"/>
                      </a:endParaRPr>
                    </a:p>
                    <a:p>
                      <a:pPr>
                        <a:spcAft>
                          <a:spcPts val="0"/>
                        </a:spcAft>
                      </a:pPr>
                      <a:r>
                        <a:rPr lang="es-CO" sz="1400" b="1" dirty="0" smtClean="0">
                          <a:solidFill>
                            <a:schemeClr val="tx1"/>
                          </a:solidFill>
                          <a:latin typeface="Times New Roman"/>
                          <a:ea typeface="Times New Roman"/>
                          <a:cs typeface="Times New Roman"/>
                        </a:rPr>
                        <a:t>No hay voz</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BOSQUE,  árboles, montaña, vegetación, bosque,  ingresa matematín al lado derecho  moviendo la cabeza, la boca y los brazos, colgado de un árbol.</a:t>
                      </a:r>
                    </a:p>
                    <a:p>
                      <a:pPr>
                        <a:spcAft>
                          <a:spcPts val="0"/>
                        </a:spcAft>
                      </a:pPr>
                      <a:r>
                        <a:rPr lang="es-CO" sz="1400" baseline="0" dirty="0" smtClean="0">
                          <a:latin typeface="Times New Roman" pitchFamily="18" charset="0"/>
                          <a:ea typeface="Times New Roman"/>
                          <a:cs typeface="Times New Roman" pitchFamily="18" charset="0"/>
                        </a:rPr>
                        <a:t>Aparece desde el fondo  “</a:t>
                      </a:r>
                      <a:r>
                        <a:rPr lang="es-CO" sz="1400" baseline="0" dirty="0" err="1" smtClean="0">
                          <a:latin typeface="Times New Roman" pitchFamily="18" charset="0"/>
                          <a:ea typeface="Times New Roman"/>
                          <a:cs typeface="Times New Roman" pitchFamily="18" charset="0"/>
                        </a:rPr>
                        <a:t>problemín</a:t>
                      </a:r>
                      <a:r>
                        <a:rPr lang="es-CO" sz="1400" baseline="0" dirty="0" smtClean="0">
                          <a:latin typeface="Times New Roman" pitchFamily="18" charset="0"/>
                          <a:ea typeface="Times New Roman"/>
                          <a:cs typeface="Times New Roman" pitchFamily="18" charset="0"/>
                        </a:rPr>
                        <a:t>”,  una mariposa que mueve la boca, las alas , se mueve por la pantalla, se estaciona y se ríe. </a:t>
                      </a:r>
                    </a:p>
                    <a:p>
                      <a:pPr>
                        <a:spcAft>
                          <a:spcPts val="0"/>
                        </a:spcAft>
                      </a:pPr>
                      <a:r>
                        <a:rPr lang="es-CO" sz="1400" baseline="0" dirty="0" smtClean="0">
                          <a:latin typeface="Times New Roman" pitchFamily="18" charset="0"/>
                          <a:ea typeface="Times New Roman"/>
                          <a:cs typeface="Times New Roman" pitchFamily="18" charset="0"/>
                        </a:rPr>
                        <a:t>Ingresa la pantalla de arriba hacia abajo en la que describe el problema a desarrollar. Una caja para que el estudiante escriba la respuesta. Hay un botón “OK” para confirmar la respuesta. El programa  emitirá el mensaje: Felicitaciones, Haz </a:t>
                      </a:r>
                      <a:r>
                        <a:rPr lang="es-CO" sz="1400" baseline="0" dirty="0" err="1" smtClean="0">
                          <a:latin typeface="Times New Roman" pitchFamily="18" charset="0"/>
                          <a:ea typeface="Times New Roman"/>
                          <a:cs typeface="Times New Roman" pitchFamily="18" charset="0"/>
                        </a:rPr>
                        <a:t>ganado____punto</a:t>
                      </a:r>
                      <a:r>
                        <a:rPr lang="es-CO" sz="1400" baseline="0" dirty="0" smtClean="0">
                          <a:latin typeface="Times New Roman" pitchFamily="18" charset="0"/>
                          <a:ea typeface="Times New Roman"/>
                          <a:cs typeface="Times New Roman" pitchFamily="18" charset="0"/>
                        </a:rPr>
                        <a:t>, Levas en </a:t>
                      </a:r>
                      <a:r>
                        <a:rPr lang="es-CO" sz="1400" baseline="0" dirty="0" err="1" smtClean="0">
                          <a:latin typeface="Times New Roman" pitchFamily="18" charset="0"/>
                          <a:ea typeface="Times New Roman"/>
                          <a:cs typeface="Times New Roman" pitchFamily="18" charset="0"/>
                        </a:rPr>
                        <a:t>total____puntos</a:t>
                      </a:r>
                      <a:r>
                        <a:rPr lang="es-CO" sz="1400" baseline="0" dirty="0" smtClean="0">
                          <a:latin typeface="Times New Roman" pitchFamily="18" charset="0"/>
                          <a:ea typeface="Times New Roman"/>
                          <a:cs typeface="Times New Roman" pitchFamily="18" charset="0"/>
                        </a:rPr>
                        <a:t>. ¡Adelante!.  </a:t>
                      </a:r>
                      <a:r>
                        <a:rPr lang="es-CO" sz="1400" baseline="0" dirty="0" err="1" smtClean="0">
                          <a:latin typeface="Times New Roman" pitchFamily="18" charset="0"/>
                          <a:ea typeface="Times New Roman"/>
                          <a:cs typeface="Times New Roman" pitchFamily="18" charset="0"/>
                        </a:rPr>
                        <a:t>Asiganar</a:t>
                      </a:r>
                      <a:r>
                        <a:rPr lang="es-CO" sz="1400" baseline="0" dirty="0" smtClean="0">
                          <a:latin typeface="Times New Roman" pitchFamily="18" charset="0"/>
                          <a:ea typeface="Times New Roman"/>
                          <a:cs typeface="Times New Roman" pitchFamily="18" charset="0"/>
                        </a:rPr>
                        <a:t> un punto a cada ejercicio. </a:t>
                      </a:r>
                    </a:p>
                    <a:p>
                      <a:pPr>
                        <a:spcAft>
                          <a:spcPts val="0"/>
                        </a:spcAft>
                      </a:pPr>
                      <a:r>
                        <a:rPr lang="es-CO" sz="1400" baseline="0" dirty="0" smtClean="0">
                          <a:latin typeface="Times New Roman" pitchFamily="18" charset="0"/>
                          <a:ea typeface="Times New Roman"/>
                          <a:cs typeface="Times New Roman" pitchFamily="18" charset="0"/>
                        </a:rPr>
                        <a:t>Al dar clic en “OK” pasa al siguiente ejercicio que aparece en la pancarta</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2"/>
                        </a:rPr>
                        <a:t>http://es.melodyloops.com/search/The+next+game</a:t>
                      </a:r>
                      <a:r>
                        <a:rPr lang="es-CO" sz="1200" u="sng" dirty="0" smtClean="0">
                          <a:solidFill>
                            <a:srgbClr val="0000FF"/>
                          </a:solidFill>
                          <a:latin typeface="Times New Roman"/>
                          <a:ea typeface="Times New Roman"/>
                          <a:cs typeface="Times New Roman"/>
                          <a:hlinkClick r:id="rId2"/>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a:spcAft>
                          <a:spcPts val="0"/>
                        </a:spcAft>
                      </a:pPr>
                      <a:r>
                        <a:rPr lang="es-CO" sz="1200" dirty="0" smtClean="0">
                          <a:latin typeface="Times New Roman"/>
                          <a:ea typeface="Times New Roman"/>
                          <a:cs typeface="Times New Roman"/>
                        </a:rPr>
                        <a:t>Los mensajes aparecen se amplían en forma dinámica.</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smtClean="0">
                          <a:latin typeface="Times New Roman"/>
                          <a:ea typeface="Times New Roman"/>
                          <a:cs typeface="Times New Roman"/>
                        </a:rPr>
                        <a:t>Si das clic en “OK” y</a:t>
                      </a:r>
                      <a:r>
                        <a:rPr lang="es-CO" sz="1200" baseline="0" dirty="0" smtClean="0">
                          <a:latin typeface="Times New Roman"/>
                          <a:ea typeface="Times New Roman"/>
                          <a:cs typeface="Times New Roman"/>
                        </a:rPr>
                        <a:t> la respuesta es incorrecta, MENSAJE: No, no, no… En forma dinámica.</a:t>
                      </a:r>
                      <a:endParaRPr lang="es-CO" sz="1200" dirty="0" smtClean="0">
                        <a:latin typeface="+mn-lt"/>
                        <a:ea typeface="Times New Roman"/>
                        <a:cs typeface="Times New Roman"/>
                      </a:endParaRP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17.2</a:t>
            </a:r>
            <a:endParaRPr lang="es-CO" b="1" dirty="0">
              <a:solidFill>
                <a:srgbClr val="C00000"/>
              </a:solidFill>
              <a:latin typeface="Arial" pitchFamily="34" charset="0"/>
              <a:cs typeface="Arial" pitchFamily="34" charset="0"/>
            </a:endParaRPr>
          </a:p>
        </p:txBody>
      </p:sp>
      <p:pic>
        <p:nvPicPr>
          <p:cNvPr id="5" name="Picture 2" descr="C:\Users\TRABAJO\Pictures\Mis escaneos\escanear0065.jpg"/>
          <p:cNvPicPr>
            <a:picLocks noChangeAspect="1" noChangeArrowheads="1"/>
          </p:cNvPicPr>
          <p:nvPr/>
        </p:nvPicPr>
        <p:blipFill>
          <a:blip r:embed="rId3" cstate="print"/>
          <a:srcRect/>
          <a:stretch>
            <a:fillRect/>
          </a:stretch>
        </p:blipFill>
        <p:spPr bwMode="auto">
          <a:xfrm>
            <a:off x="323527" y="1052736"/>
            <a:ext cx="5295761" cy="2808312"/>
          </a:xfrm>
          <a:prstGeom prst="rect">
            <a:avLst/>
          </a:prstGeom>
          <a:noFill/>
        </p:spPr>
      </p:pic>
      <p:pic>
        <p:nvPicPr>
          <p:cNvPr id="15362" name="Picture 2" descr="C:\Users\TRABAJO\Pictures\Mis escaneos\escanear0067.jpg"/>
          <p:cNvPicPr>
            <a:picLocks noChangeAspect="1" noChangeArrowheads="1"/>
          </p:cNvPicPr>
          <p:nvPr/>
        </p:nvPicPr>
        <p:blipFill>
          <a:blip r:embed="rId4" cstate="print"/>
          <a:srcRect/>
          <a:stretch>
            <a:fillRect/>
          </a:stretch>
        </p:blipFill>
        <p:spPr bwMode="auto">
          <a:xfrm>
            <a:off x="611560" y="1700808"/>
            <a:ext cx="4156075" cy="2001837"/>
          </a:xfrm>
          <a:prstGeom prst="rect">
            <a:avLst/>
          </a:prstGeom>
          <a:noFill/>
        </p:spPr>
      </p:pic>
      <p:grpSp>
        <p:nvGrpSpPr>
          <p:cNvPr id="7" name="6 Grupo"/>
          <p:cNvGrpSpPr/>
          <p:nvPr/>
        </p:nvGrpSpPr>
        <p:grpSpPr>
          <a:xfrm>
            <a:off x="4860032" y="2204864"/>
            <a:ext cx="360040" cy="576064"/>
            <a:chOff x="6228184" y="1844824"/>
            <a:chExt cx="576064" cy="1296144"/>
          </a:xfrm>
        </p:grpSpPr>
        <p:sp>
          <p:nvSpPr>
            <p:cNvPr id="8" name="7 Rectángulo"/>
            <p:cNvSpPr/>
            <p:nvPr/>
          </p:nvSpPr>
          <p:spPr>
            <a:xfrm>
              <a:off x="6300192" y="1844824"/>
              <a:ext cx="50405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smtClean="0">
                  <a:solidFill>
                    <a:srgbClr val="0000CC"/>
                  </a:solidFill>
                </a:rPr>
                <a:t>1</a:t>
              </a:r>
              <a:endParaRPr lang="es-CO" sz="2000" b="1" dirty="0">
                <a:solidFill>
                  <a:srgbClr val="0000CC"/>
                </a:solidFill>
              </a:endParaRPr>
            </a:p>
          </p:txBody>
        </p:sp>
        <p:cxnSp>
          <p:nvCxnSpPr>
            <p:cNvPr id="9" name="8 Conector recto"/>
            <p:cNvCxnSpPr/>
            <p:nvPr/>
          </p:nvCxnSpPr>
          <p:spPr>
            <a:xfrm>
              <a:off x="6228184" y="2492896"/>
              <a:ext cx="57606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6300192" y="2564904"/>
              <a:ext cx="50405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smtClean="0">
                  <a:solidFill>
                    <a:srgbClr val="0000CC"/>
                  </a:solidFill>
                </a:rPr>
                <a:t>8</a:t>
              </a:r>
              <a:endParaRPr lang="es-CO" sz="2000" b="1" dirty="0">
                <a:solidFill>
                  <a:srgbClr val="0000CC"/>
                </a:solidFill>
              </a:endParaRPr>
            </a:p>
          </p:txBody>
        </p:sp>
      </p:grpSp>
      <p:cxnSp>
        <p:nvCxnSpPr>
          <p:cNvPr id="14" name="13 Conector recto de flecha"/>
          <p:cNvCxnSpPr/>
          <p:nvPr/>
        </p:nvCxnSpPr>
        <p:spPr>
          <a:xfrm flipH="1">
            <a:off x="4067944" y="2420888"/>
            <a:ext cx="792088" cy="64807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688632"/>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smtClean="0">
                          <a:solidFill>
                            <a:srgbClr val="0000FF"/>
                          </a:solidFill>
                          <a:latin typeface="Times New Roman"/>
                          <a:ea typeface="Times New Roman"/>
                          <a:cs typeface="Times New Roman"/>
                        </a:rPr>
                        <a:t>Voz </a:t>
                      </a:r>
                      <a:r>
                        <a:rPr lang="es-CO" sz="1400" b="1" dirty="0">
                          <a:solidFill>
                            <a:srgbClr val="0000FF"/>
                          </a:solidFill>
                          <a:latin typeface="Times New Roman"/>
                          <a:ea typeface="Times New Roman"/>
                          <a:cs typeface="Times New Roman"/>
                        </a:rPr>
                        <a:t>en </a:t>
                      </a:r>
                      <a:r>
                        <a:rPr lang="es-CO" sz="1400" b="1" dirty="0" smtClean="0">
                          <a:solidFill>
                            <a:srgbClr val="0000FF"/>
                          </a:solidFill>
                          <a:latin typeface="Times New Roman"/>
                          <a:ea typeface="Times New Roman"/>
                          <a:cs typeface="Times New Roman"/>
                        </a:rPr>
                        <a:t>off-Locución</a:t>
                      </a:r>
                    </a:p>
                    <a:p>
                      <a:pPr>
                        <a:spcAft>
                          <a:spcPts val="0"/>
                        </a:spcAft>
                      </a:pPr>
                      <a:endParaRPr lang="es-CO" sz="1400" b="1" dirty="0" smtClean="0">
                        <a:solidFill>
                          <a:srgbClr val="0000FF"/>
                        </a:solidFill>
                        <a:latin typeface="Times New Roman"/>
                        <a:ea typeface="Times New Roman"/>
                        <a:cs typeface="Times New Roman"/>
                      </a:endParaRPr>
                    </a:p>
                    <a:p>
                      <a:pPr>
                        <a:spcAft>
                          <a:spcPts val="0"/>
                        </a:spcAft>
                      </a:pPr>
                      <a:r>
                        <a:rPr lang="es-CO" sz="1400" b="1" dirty="0" smtClean="0">
                          <a:solidFill>
                            <a:schemeClr val="tx1"/>
                          </a:solidFill>
                          <a:latin typeface="Times New Roman"/>
                          <a:ea typeface="Times New Roman"/>
                          <a:cs typeface="Times New Roman"/>
                        </a:rPr>
                        <a:t>No hay voz</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BOSQUE,  árboles, montaña, vegetación, bosque,  ingresa matematín al lado derecho  moviendo la cabeza, la boca y los brazos, colgado de un árbol.</a:t>
                      </a:r>
                    </a:p>
                    <a:p>
                      <a:pPr>
                        <a:spcAft>
                          <a:spcPts val="0"/>
                        </a:spcAft>
                      </a:pPr>
                      <a:r>
                        <a:rPr lang="es-CO" sz="1400" baseline="0" dirty="0" smtClean="0">
                          <a:latin typeface="Times New Roman" pitchFamily="18" charset="0"/>
                          <a:ea typeface="Times New Roman"/>
                          <a:cs typeface="Times New Roman" pitchFamily="18" charset="0"/>
                        </a:rPr>
                        <a:t>Aparece desde el fondo  “</a:t>
                      </a:r>
                      <a:r>
                        <a:rPr lang="es-CO" sz="1400" baseline="0" dirty="0" err="1" smtClean="0">
                          <a:latin typeface="Times New Roman" pitchFamily="18" charset="0"/>
                          <a:ea typeface="Times New Roman"/>
                          <a:cs typeface="Times New Roman" pitchFamily="18" charset="0"/>
                        </a:rPr>
                        <a:t>problemín</a:t>
                      </a:r>
                      <a:r>
                        <a:rPr lang="es-CO" sz="1400" baseline="0" dirty="0" smtClean="0">
                          <a:latin typeface="Times New Roman" pitchFamily="18" charset="0"/>
                          <a:ea typeface="Times New Roman"/>
                          <a:cs typeface="Times New Roman" pitchFamily="18" charset="0"/>
                        </a:rPr>
                        <a:t>”,  una mariposa que mueve la boca, las alas , se mueve por la pantalla, se estaciona y se ríe. </a:t>
                      </a:r>
                    </a:p>
                    <a:p>
                      <a:pPr>
                        <a:spcAft>
                          <a:spcPts val="0"/>
                        </a:spcAft>
                      </a:pPr>
                      <a:r>
                        <a:rPr lang="es-CO" sz="1400" baseline="0" dirty="0" smtClean="0">
                          <a:latin typeface="Times New Roman" pitchFamily="18" charset="0"/>
                          <a:ea typeface="Times New Roman"/>
                          <a:cs typeface="Times New Roman" pitchFamily="18" charset="0"/>
                        </a:rPr>
                        <a:t>Ingresa la pantalla de arriba hacia abajo en la que describe el problema a desarrollar. Una caja para que el estudiante escriba la respuesta. Hay un botón “OK” para confirmar la respuesta. El programa  emitirá el mensaje: Felicitaciones, Haz </a:t>
                      </a:r>
                      <a:r>
                        <a:rPr lang="es-CO" sz="1400" baseline="0" dirty="0" err="1" smtClean="0">
                          <a:latin typeface="Times New Roman" pitchFamily="18" charset="0"/>
                          <a:ea typeface="Times New Roman"/>
                          <a:cs typeface="Times New Roman" pitchFamily="18" charset="0"/>
                        </a:rPr>
                        <a:t>ganado____punto</a:t>
                      </a:r>
                      <a:r>
                        <a:rPr lang="es-CO" sz="1400" baseline="0" dirty="0" smtClean="0">
                          <a:latin typeface="Times New Roman" pitchFamily="18" charset="0"/>
                          <a:ea typeface="Times New Roman"/>
                          <a:cs typeface="Times New Roman" pitchFamily="18" charset="0"/>
                        </a:rPr>
                        <a:t>, Levas en </a:t>
                      </a:r>
                      <a:r>
                        <a:rPr lang="es-CO" sz="1400" baseline="0" dirty="0" err="1" smtClean="0">
                          <a:latin typeface="Times New Roman" pitchFamily="18" charset="0"/>
                          <a:ea typeface="Times New Roman"/>
                          <a:cs typeface="Times New Roman" pitchFamily="18" charset="0"/>
                        </a:rPr>
                        <a:t>total____puntos</a:t>
                      </a:r>
                      <a:r>
                        <a:rPr lang="es-CO" sz="1400" baseline="0" dirty="0" smtClean="0">
                          <a:latin typeface="Times New Roman" pitchFamily="18" charset="0"/>
                          <a:ea typeface="Times New Roman"/>
                          <a:cs typeface="Times New Roman" pitchFamily="18" charset="0"/>
                        </a:rPr>
                        <a:t>. ¡Adelante!.  </a:t>
                      </a:r>
                      <a:r>
                        <a:rPr lang="es-CO" sz="1400" baseline="0" dirty="0" err="1" smtClean="0">
                          <a:latin typeface="Times New Roman" pitchFamily="18" charset="0"/>
                          <a:ea typeface="Times New Roman"/>
                          <a:cs typeface="Times New Roman" pitchFamily="18" charset="0"/>
                        </a:rPr>
                        <a:t>Asiganar</a:t>
                      </a:r>
                      <a:r>
                        <a:rPr lang="es-CO" sz="1400" baseline="0" dirty="0" smtClean="0">
                          <a:latin typeface="Times New Roman" pitchFamily="18" charset="0"/>
                          <a:ea typeface="Times New Roman"/>
                          <a:cs typeface="Times New Roman" pitchFamily="18" charset="0"/>
                        </a:rPr>
                        <a:t> un punto a cada ejercicio. </a:t>
                      </a:r>
                    </a:p>
                    <a:p>
                      <a:pPr>
                        <a:spcAft>
                          <a:spcPts val="0"/>
                        </a:spcAft>
                      </a:pPr>
                      <a:r>
                        <a:rPr lang="es-CO" sz="1400" baseline="0" dirty="0" smtClean="0">
                          <a:latin typeface="Times New Roman" pitchFamily="18" charset="0"/>
                          <a:ea typeface="Times New Roman"/>
                          <a:cs typeface="Times New Roman" pitchFamily="18" charset="0"/>
                        </a:rPr>
                        <a:t>Al dar clic en “Continuar” das paso a la pantalla N°  18</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r>
                        <a:rPr lang="es-CO" sz="1200" b="1" dirty="0" smtClean="0">
                          <a:latin typeface="Times New Roman"/>
                          <a:ea typeface="Times New Roman"/>
                          <a:cs typeface="Times New Roman"/>
                        </a:rPr>
                        <a:t>Música </a:t>
                      </a:r>
                      <a:r>
                        <a:rPr lang="es-CO" sz="1200" b="1" dirty="0">
                          <a:latin typeface="Times New Roman"/>
                          <a:ea typeface="Times New Roman"/>
                          <a:cs typeface="Times New Roman"/>
                        </a:rPr>
                        <a:t>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2"/>
                        </a:rPr>
                        <a:t>http://es.melodyloops.com/search/The+next+game</a:t>
                      </a:r>
                      <a:r>
                        <a:rPr lang="es-CO" sz="1200" u="sng" dirty="0" smtClean="0">
                          <a:solidFill>
                            <a:srgbClr val="0000FF"/>
                          </a:solidFill>
                          <a:latin typeface="Times New Roman"/>
                          <a:ea typeface="Times New Roman"/>
                          <a:cs typeface="Times New Roman"/>
                          <a:hlinkClick r:id="rId2"/>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a:spcAft>
                          <a:spcPts val="0"/>
                        </a:spcAft>
                      </a:pPr>
                      <a:endParaRPr lang="es-CO" sz="1200" dirty="0" smtClean="0">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17.3</a:t>
            </a:r>
            <a:endParaRPr lang="es-CO" b="1" dirty="0">
              <a:solidFill>
                <a:srgbClr val="C00000"/>
              </a:solidFill>
              <a:latin typeface="Arial" pitchFamily="34" charset="0"/>
              <a:cs typeface="Arial" pitchFamily="34" charset="0"/>
            </a:endParaRPr>
          </a:p>
        </p:txBody>
      </p:sp>
      <p:pic>
        <p:nvPicPr>
          <p:cNvPr id="5" name="Picture 2" descr="C:\Users\TRABAJO\Pictures\Mis escaneos\escanear0065.jpg"/>
          <p:cNvPicPr>
            <a:picLocks noChangeAspect="1" noChangeArrowheads="1"/>
          </p:cNvPicPr>
          <p:nvPr/>
        </p:nvPicPr>
        <p:blipFill>
          <a:blip r:embed="rId3" cstate="print"/>
          <a:srcRect/>
          <a:stretch>
            <a:fillRect/>
          </a:stretch>
        </p:blipFill>
        <p:spPr bwMode="auto">
          <a:xfrm>
            <a:off x="395536" y="1052736"/>
            <a:ext cx="4968552" cy="2634795"/>
          </a:xfrm>
          <a:prstGeom prst="rect">
            <a:avLst/>
          </a:prstGeom>
          <a:noFill/>
        </p:spPr>
      </p:pic>
      <p:pic>
        <p:nvPicPr>
          <p:cNvPr id="16386" name="Picture 2" descr="C:\Users\TRABAJO\Pictures\Mis escaneos\escanear0068.jpg"/>
          <p:cNvPicPr>
            <a:picLocks noChangeAspect="1" noChangeArrowheads="1"/>
          </p:cNvPicPr>
          <p:nvPr/>
        </p:nvPicPr>
        <p:blipFill>
          <a:blip r:embed="rId4" cstate="print"/>
          <a:srcRect/>
          <a:stretch>
            <a:fillRect/>
          </a:stretch>
        </p:blipFill>
        <p:spPr bwMode="auto">
          <a:xfrm>
            <a:off x="395536" y="1772816"/>
            <a:ext cx="3528392" cy="1746403"/>
          </a:xfrm>
          <a:prstGeom prst="rect">
            <a:avLst/>
          </a:prstGeom>
          <a:noFill/>
        </p:spPr>
      </p:pic>
      <p:grpSp>
        <p:nvGrpSpPr>
          <p:cNvPr id="7" name="6 Grupo"/>
          <p:cNvGrpSpPr/>
          <p:nvPr/>
        </p:nvGrpSpPr>
        <p:grpSpPr>
          <a:xfrm>
            <a:off x="4644008" y="1124744"/>
            <a:ext cx="576064" cy="1008112"/>
            <a:chOff x="6228184" y="1844824"/>
            <a:chExt cx="576064" cy="1296144"/>
          </a:xfrm>
        </p:grpSpPr>
        <p:sp>
          <p:nvSpPr>
            <p:cNvPr id="8" name="7 Rectángulo"/>
            <p:cNvSpPr/>
            <p:nvPr/>
          </p:nvSpPr>
          <p:spPr>
            <a:xfrm>
              <a:off x="6300192" y="1844824"/>
              <a:ext cx="50405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rgbClr val="0000CC"/>
                  </a:solidFill>
                </a:rPr>
                <a:t>13</a:t>
              </a:r>
              <a:endParaRPr lang="es-CO" sz="1600" b="1" dirty="0">
                <a:solidFill>
                  <a:srgbClr val="0000CC"/>
                </a:solidFill>
              </a:endParaRPr>
            </a:p>
          </p:txBody>
        </p:sp>
        <p:cxnSp>
          <p:nvCxnSpPr>
            <p:cNvPr id="9" name="8 Conector recto"/>
            <p:cNvCxnSpPr/>
            <p:nvPr/>
          </p:nvCxnSpPr>
          <p:spPr>
            <a:xfrm>
              <a:off x="6228184" y="2492896"/>
              <a:ext cx="57606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6300192" y="2564904"/>
              <a:ext cx="50405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smtClean="0">
                  <a:solidFill>
                    <a:srgbClr val="0000CC"/>
                  </a:solidFill>
                </a:rPr>
                <a:t>16</a:t>
              </a:r>
              <a:endParaRPr lang="es-CO" sz="1600" b="1" dirty="0">
                <a:solidFill>
                  <a:srgbClr val="0000CC"/>
                </a:solidFill>
              </a:endParaRPr>
            </a:p>
          </p:txBody>
        </p:sp>
      </p:grpSp>
      <p:grpSp>
        <p:nvGrpSpPr>
          <p:cNvPr id="11" name="10 Grupo"/>
          <p:cNvGrpSpPr/>
          <p:nvPr/>
        </p:nvGrpSpPr>
        <p:grpSpPr>
          <a:xfrm>
            <a:off x="4067944" y="2636912"/>
            <a:ext cx="648072" cy="1008112"/>
            <a:chOff x="6228184" y="1844824"/>
            <a:chExt cx="576064" cy="1296144"/>
          </a:xfrm>
        </p:grpSpPr>
        <p:sp>
          <p:nvSpPr>
            <p:cNvPr id="12" name="11 Rectángulo"/>
            <p:cNvSpPr/>
            <p:nvPr/>
          </p:nvSpPr>
          <p:spPr>
            <a:xfrm>
              <a:off x="6300192" y="1844824"/>
              <a:ext cx="50405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smtClean="0">
                  <a:solidFill>
                    <a:srgbClr val="0000CC"/>
                  </a:solidFill>
                </a:rPr>
                <a:t>3</a:t>
              </a:r>
              <a:endParaRPr lang="es-CO" sz="2000" b="1" dirty="0">
                <a:solidFill>
                  <a:srgbClr val="0000CC"/>
                </a:solidFill>
              </a:endParaRPr>
            </a:p>
          </p:txBody>
        </p:sp>
        <p:cxnSp>
          <p:nvCxnSpPr>
            <p:cNvPr id="13" name="12 Conector recto"/>
            <p:cNvCxnSpPr/>
            <p:nvPr/>
          </p:nvCxnSpPr>
          <p:spPr>
            <a:xfrm>
              <a:off x="6228184" y="2492896"/>
              <a:ext cx="576064"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13 Rectángulo"/>
            <p:cNvSpPr/>
            <p:nvPr/>
          </p:nvSpPr>
          <p:spPr>
            <a:xfrm>
              <a:off x="6300192" y="2564904"/>
              <a:ext cx="50405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000" b="1" dirty="0" smtClean="0">
                  <a:solidFill>
                    <a:srgbClr val="0000CC"/>
                  </a:solidFill>
                </a:rPr>
                <a:t>16</a:t>
              </a:r>
              <a:endParaRPr lang="es-CO" sz="2000" b="1" dirty="0">
                <a:solidFill>
                  <a:srgbClr val="0000CC"/>
                </a:solidFill>
              </a:endParaRPr>
            </a:p>
          </p:txBody>
        </p:sp>
      </p:grpSp>
      <p:cxnSp>
        <p:nvCxnSpPr>
          <p:cNvPr id="16" name="15 Conector recto de flecha"/>
          <p:cNvCxnSpPr/>
          <p:nvPr/>
        </p:nvCxnSpPr>
        <p:spPr>
          <a:xfrm flipH="1">
            <a:off x="2555776" y="1484784"/>
            <a:ext cx="2088232" cy="1512168"/>
          </a:xfrm>
          <a:prstGeom prst="straightConnector1">
            <a:avLst/>
          </a:prstGeom>
          <a:ln w="31750">
            <a:solidFill>
              <a:srgbClr val="FF0066"/>
            </a:solidFill>
            <a:tailEnd type="arrow"/>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p:nvPr/>
        </p:nvCxnSpPr>
        <p:spPr>
          <a:xfrm flipH="1">
            <a:off x="3131840" y="2852936"/>
            <a:ext cx="936104" cy="36004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922361"/>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Este es nuestro mapa de navegación, ahora selecciona el mundo al que debes ir, de acuerdo con el orden de los números.  Estás a punto de encontrar el tesoro. ¡Adelante amiguitos!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Voz13</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endParaRPr lang="es-CO" sz="1200" dirty="0">
                        <a:latin typeface="Calibri"/>
                        <a:ea typeface="Times New Roman"/>
                        <a:cs typeface="Times New Roman"/>
                      </a:endParaRPr>
                    </a:p>
                    <a:p>
                      <a:pPr>
                        <a:spcAft>
                          <a:spcPts val="0"/>
                        </a:spcAft>
                      </a:pPr>
                      <a:r>
                        <a:rPr lang="es-CO" sz="1400" baseline="0" dirty="0" smtClean="0">
                          <a:latin typeface="Times New Roman" pitchFamily="18" charset="0"/>
                          <a:ea typeface="Times New Roman"/>
                          <a:cs typeface="Times New Roman" pitchFamily="18" charset="0"/>
                        </a:rPr>
                        <a:t>Aparece cada mundo  uno detrás del otro moviéndose izquierda-derecha, con números de l 1 al 6 cada uno con el sol en el fondo. El título en forma circular con un color vivo.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La señal del mundo al que se debe ir es un sol brillante con una mayor intensidad de luz, en este caso “La ladera” se amplía y se achica., el cual al dar clic le da paso a la pantalla N° 19. </a:t>
                      </a: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Matematin aparece en la parte superior derecha  moviendo la cabeza, la boca,  se amplía , el timón se mueve izquierda-recha y viceversa y luego dice el mensaje.</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18</a:t>
            </a:r>
            <a:endParaRPr lang="es-CO" b="1" dirty="0">
              <a:solidFill>
                <a:srgbClr val="C00000"/>
              </a:solidFill>
              <a:latin typeface="Arial" pitchFamily="34" charset="0"/>
              <a:cs typeface="Arial" pitchFamily="34" charset="0"/>
            </a:endParaRPr>
          </a:p>
        </p:txBody>
      </p:sp>
      <p:grpSp>
        <p:nvGrpSpPr>
          <p:cNvPr id="15" name="14 Grupo"/>
          <p:cNvGrpSpPr/>
          <p:nvPr/>
        </p:nvGrpSpPr>
        <p:grpSpPr>
          <a:xfrm>
            <a:off x="323528" y="980728"/>
            <a:ext cx="5256584" cy="2701395"/>
            <a:chOff x="323528" y="980728"/>
            <a:chExt cx="5256584" cy="2701395"/>
          </a:xfrm>
        </p:grpSpPr>
        <p:pic>
          <p:nvPicPr>
            <p:cNvPr id="1026" name="Picture 2" descr="C:\Users\TRABAJO\Pictures\Mis escaneos\escanear0091.jpg"/>
            <p:cNvPicPr>
              <a:picLocks noChangeAspect="1" noChangeArrowheads="1"/>
            </p:cNvPicPr>
            <p:nvPr/>
          </p:nvPicPr>
          <p:blipFill>
            <a:blip r:embed="rId4" cstate="print"/>
            <a:srcRect/>
            <a:stretch>
              <a:fillRect/>
            </a:stretch>
          </p:blipFill>
          <p:spPr bwMode="auto">
            <a:xfrm>
              <a:off x="323528" y="980728"/>
              <a:ext cx="5256584" cy="2701395"/>
            </a:xfrm>
            <a:prstGeom prst="rect">
              <a:avLst/>
            </a:prstGeom>
            <a:noFill/>
          </p:spPr>
        </p:pic>
        <p:pic>
          <p:nvPicPr>
            <p:cNvPr id="7" name="Picture 2" descr="C:\Users\TRABAJO\Pictures\Mis escaneos\escanear0089.jpg"/>
            <p:cNvPicPr>
              <a:picLocks noChangeAspect="1" noChangeArrowheads="1"/>
            </p:cNvPicPr>
            <p:nvPr/>
          </p:nvPicPr>
          <p:blipFill>
            <a:blip r:embed="rId5" cstate="print"/>
            <a:srcRect/>
            <a:stretch>
              <a:fillRect/>
            </a:stretch>
          </p:blipFill>
          <p:spPr bwMode="auto">
            <a:xfrm>
              <a:off x="4644008" y="1268760"/>
              <a:ext cx="638225" cy="576064"/>
            </a:xfrm>
            <a:prstGeom prst="rect">
              <a:avLst/>
            </a:prstGeom>
            <a:noFill/>
          </p:spPr>
        </p:pic>
        <p:sp>
          <p:nvSpPr>
            <p:cNvPr id="9" name="8 CuadroTexto"/>
            <p:cNvSpPr txBox="1"/>
            <p:nvPr/>
          </p:nvSpPr>
          <p:spPr>
            <a:xfrm>
              <a:off x="2699792" y="1556792"/>
              <a:ext cx="301686" cy="369332"/>
            </a:xfrm>
            <a:prstGeom prst="rect">
              <a:avLst/>
            </a:prstGeom>
            <a:noFill/>
          </p:spPr>
          <p:txBody>
            <a:bodyPr wrap="none" rtlCol="0">
              <a:spAutoFit/>
            </a:bodyPr>
            <a:lstStyle/>
            <a:p>
              <a:r>
                <a:rPr lang="es-CO" b="1" dirty="0" smtClean="0">
                  <a:solidFill>
                    <a:srgbClr val="FF0000"/>
                  </a:solidFill>
                </a:rPr>
                <a:t>1</a:t>
              </a:r>
              <a:endParaRPr lang="es-CO" b="1" dirty="0">
                <a:solidFill>
                  <a:srgbClr val="FF0000"/>
                </a:solidFill>
              </a:endParaRPr>
            </a:p>
          </p:txBody>
        </p:sp>
        <p:sp>
          <p:nvSpPr>
            <p:cNvPr id="8" name="7 CuadroTexto"/>
            <p:cNvSpPr txBox="1"/>
            <p:nvPr/>
          </p:nvSpPr>
          <p:spPr>
            <a:xfrm>
              <a:off x="3995936" y="1844824"/>
              <a:ext cx="301686" cy="369332"/>
            </a:xfrm>
            <a:prstGeom prst="rect">
              <a:avLst/>
            </a:prstGeom>
            <a:noFill/>
          </p:spPr>
          <p:txBody>
            <a:bodyPr wrap="none" rtlCol="0">
              <a:spAutoFit/>
            </a:bodyPr>
            <a:lstStyle/>
            <a:p>
              <a:r>
                <a:rPr lang="es-CO" b="1" dirty="0" smtClean="0">
                  <a:solidFill>
                    <a:srgbClr val="FF0000"/>
                  </a:solidFill>
                </a:rPr>
                <a:t>2</a:t>
              </a:r>
              <a:endParaRPr lang="es-CO" b="1" dirty="0">
                <a:solidFill>
                  <a:srgbClr val="FF0000"/>
                </a:solidFill>
              </a:endParaRPr>
            </a:p>
          </p:txBody>
        </p:sp>
        <p:sp>
          <p:nvSpPr>
            <p:cNvPr id="10" name="9 CuadroTexto"/>
            <p:cNvSpPr txBox="1"/>
            <p:nvPr/>
          </p:nvSpPr>
          <p:spPr>
            <a:xfrm>
              <a:off x="4716016" y="2780928"/>
              <a:ext cx="301686" cy="369332"/>
            </a:xfrm>
            <a:prstGeom prst="rect">
              <a:avLst/>
            </a:prstGeom>
            <a:noFill/>
          </p:spPr>
          <p:txBody>
            <a:bodyPr wrap="none" rtlCol="0">
              <a:spAutoFit/>
            </a:bodyPr>
            <a:lstStyle/>
            <a:p>
              <a:r>
                <a:rPr lang="es-CO" b="1" dirty="0" smtClean="0">
                  <a:solidFill>
                    <a:srgbClr val="FF0000"/>
                  </a:solidFill>
                </a:rPr>
                <a:t>3</a:t>
              </a:r>
              <a:endParaRPr lang="es-CO" b="1" dirty="0">
                <a:solidFill>
                  <a:srgbClr val="FF0000"/>
                </a:solidFill>
              </a:endParaRPr>
            </a:p>
          </p:txBody>
        </p:sp>
        <p:sp>
          <p:nvSpPr>
            <p:cNvPr id="11" name="10 CuadroTexto"/>
            <p:cNvSpPr txBox="1"/>
            <p:nvPr/>
          </p:nvSpPr>
          <p:spPr>
            <a:xfrm>
              <a:off x="3131840" y="2852936"/>
              <a:ext cx="301686" cy="369332"/>
            </a:xfrm>
            <a:prstGeom prst="rect">
              <a:avLst/>
            </a:prstGeom>
            <a:noFill/>
          </p:spPr>
          <p:txBody>
            <a:bodyPr wrap="none" rtlCol="0">
              <a:spAutoFit/>
            </a:bodyPr>
            <a:lstStyle/>
            <a:p>
              <a:r>
                <a:rPr lang="es-CO" b="1" dirty="0" smtClean="0">
                  <a:solidFill>
                    <a:srgbClr val="FF0000"/>
                  </a:solidFill>
                </a:rPr>
                <a:t>4</a:t>
              </a:r>
              <a:endParaRPr lang="es-CO" b="1" dirty="0">
                <a:solidFill>
                  <a:srgbClr val="FF0000"/>
                </a:solidFill>
              </a:endParaRPr>
            </a:p>
          </p:txBody>
        </p:sp>
        <p:sp>
          <p:nvSpPr>
            <p:cNvPr id="12" name="11 CuadroTexto"/>
            <p:cNvSpPr txBox="1"/>
            <p:nvPr/>
          </p:nvSpPr>
          <p:spPr>
            <a:xfrm>
              <a:off x="2051720" y="2924944"/>
              <a:ext cx="301686" cy="369332"/>
            </a:xfrm>
            <a:prstGeom prst="rect">
              <a:avLst/>
            </a:prstGeom>
            <a:noFill/>
          </p:spPr>
          <p:txBody>
            <a:bodyPr wrap="none" rtlCol="0">
              <a:spAutoFit/>
            </a:bodyPr>
            <a:lstStyle/>
            <a:p>
              <a:r>
                <a:rPr lang="es-CO" b="1" dirty="0" smtClean="0">
                  <a:solidFill>
                    <a:srgbClr val="FF0000"/>
                  </a:solidFill>
                </a:rPr>
                <a:t>5</a:t>
              </a:r>
              <a:endParaRPr lang="es-CO" b="1" dirty="0">
                <a:solidFill>
                  <a:srgbClr val="FF0000"/>
                </a:solidFill>
              </a:endParaRPr>
            </a:p>
          </p:txBody>
        </p:sp>
        <p:sp>
          <p:nvSpPr>
            <p:cNvPr id="13" name="12 CuadroTexto"/>
            <p:cNvSpPr txBox="1"/>
            <p:nvPr/>
          </p:nvSpPr>
          <p:spPr>
            <a:xfrm>
              <a:off x="899592" y="2132856"/>
              <a:ext cx="301686" cy="369332"/>
            </a:xfrm>
            <a:prstGeom prst="rect">
              <a:avLst/>
            </a:prstGeom>
            <a:noFill/>
          </p:spPr>
          <p:txBody>
            <a:bodyPr wrap="none" rtlCol="0">
              <a:spAutoFit/>
            </a:bodyPr>
            <a:lstStyle/>
            <a:p>
              <a:r>
                <a:rPr lang="es-CO" b="1" dirty="0" smtClean="0">
                  <a:solidFill>
                    <a:srgbClr val="FF0000"/>
                  </a:solidFill>
                </a:rPr>
                <a:t>6</a:t>
              </a:r>
              <a:endParaRPr lang="es-CO" b="1" dirty="0">
                <a:solidFill>
                  <a:srgbClr val="FF0000"/>
                </a:solidFill>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539552" y="404664"/>
            <a:ext cx="8208912" cy="5755422"/>
          </a:xfrm>
          <a:prstGeom prst="rect">
            <a:avLst/>
          </a:prstGeom>
          <a:noFill/>
        </p:spPr>
        <p:txBody>
          <a:bodyPr wrap="square" rtlCol="0">
            <a:spAutoFit/>
          </a:bodyPr>
          <a:lstStyle/>
          <a:p>
            <a:r>
              <a:rPr lang="es-MX" sz="1400" b="1" dirty="0" smtClean="0">
                <a:solidFill>
                  <a:srgbClr val="990000"/>
                </a:solidFill>
                <a:latin typeface="Times New Roman" pitchFamily="18" charset="0"/>
                <a:cs typeface="Times New Roman" pitchFamily="18" charset="0"/>
              </a:rPr>
              <a:t>Objetivos específicos:</a:t>
            </a:r>
          </a:p>
          <a:p>
            <a:endParaRPr lang="es-MX" sz="1200" dirty="0">
              <a:latin typeface="Times New Roman" pitchFamily="18" charset="0"/>
              <a:cs typeface="Times New Roman" pitchFamily="18" charset="0"/>
            </a:endParaRPr>
          </a:p>
          <a:p>
            <a:pPr marL="228600" indent="-228600">
              <a:buFont typeface="+mj-lt"/>
              <a:buAutoNum type="alphaLcParenR"/>
            </a:pPr>
            <a:r>
              <a:rPr lang="es-MX" sz="1600" dirty="0" smtClean="0">
                <a:solidFill>
                  <a:srgbClr val="0000CC"/>
                </a:solidFill>
                <a:latin typeface="Times New Roman" pitchFamily="18" charset="0"/>
                <a:cs typeface="Times New Roman" pitchFamily="18" charset="0"/>
              </a:rPr>
              <a:t>Identificar las características de los números fraccionarios.</a:t>
            </a:r>
          </a:p>
          <a:p>
            <a:pPr marL="228600" indent="-228600">
              <a:buFont typeface="+mj-lt"/>
              <a:buAutoNum type="alphaLcParenR"/>
            </a:pPr>
            <a:r>
              <a:rPr lang="es-MX" sz="1600" dirty="0" smtClean="0">
                <a:solidFill>
                  <a:srgbClr val="0000CC"/>
                </a:solidFill>
                <a:latin typeface="Times New Roman" pitchFamily="18" charset="0"/>
                <a:cs typeface="Times New Roman" pitchFamily="18" charset="0"/>
              </a:rPr>
              <a:t>Reconocer figuras geométricas para elaborar representaciones gráficas de números fraccionarios.</a:t>
            </a:r>
          </a:p>
          <a:p>
            <a:pPr marL="228600" indent="-228600">
              <a:buFont typeface="+mj-lt"/>
              <a:buAutoNum type="alphaLcParenR"/>
            </a:pPr>
            <a:r>
              <a:rPr lang="es-MX" sz="1600" dirty="0" smtClean="0">
                <a:solidFill>
                  <a:srgbClr val="0000CC"/>
                </a:solidFill>
                <a:latin typeface="Times New Roman" pitchFamily="18" charset="0"/>
                <a:cs typeface="Times New Roman" pitchFamily="18" charset="0"/>
              </a:rPr>
              <a:t>Solucionar problemas con aplicación de números fraccionarios en diferentes contextos.</a:t>
            </a:r>
          </a:p>
          <a:p>
            <a:pPr marL="228600" indent="-228600">
              <a:buFont typeface="+mj-lt"/>
              <a:buAutoNum type="alphaLcParenR"/>
            </a:pPr>
            <a:r>
              <a:rPr lang="es-MX" sz="1600" dirty="0" smtClean="0">
                <a:solidFill>
                  <a:srgbClr val="0000CC"/>
                </a:solidFill>
                <a:latin typeface="Times New Roman" pitchFamily="18" charset="0"/>
                <a:cs typeface="Times New Roman" pitchFamily="18" charset="0"/>
              </a:rPr>
              <a:t>Comunicar en forma asertiva procesos que requieran de la aplicación de números fraccionarios.</a:t>
            </a:r>
          </a:p>
          <a:p>
            <a:pPr marL="228600" indent="-228600">
              <a:buFont typeface="+mj-lt"/>
              <a:buAutoNum type="alphaLcParenR"/>
            </a:pPr>
            <a:r>
              <a:rPr lang="es-MX" sz="1600" dirty="0" smtClean="0">
                <a:solidFill>
                  <a:srgbClr val="0000CC"/>
                </a:solidFill>
                <a:latin typeface="Times New Roman" pitchFamily="18" charset="0"/>
                <a:cs typeface="Times New Roman" pitchFamily="18" charset="0"/>
              </a:rPr>
              <a:t>Valorar la importancia de cuidar y preservar el medio ambiente.</a:t>
            </a:r>
          </a:p>
          <a:p>
            <a:pPr marL="228600" indent="-228600">
              <a:buFont typeface="+mj-lt"/>
              <a:buAutoNum type="alphaLcParenR"/>
            </a:pPr>
            <a:endParaRPr lang="es-MX" sz="1600" dirty="0">
              <a:latin typeface="Times New Roman" pitchFamily="18" charset="0"/>
              <a:cs typeface="Times New Roman" pitchFamily="18" charset="0"/>
            </a:endParaRPr>
          </a:p>
          <a:p>
            <a:pPr marL="228600" indent="-228600"/>
            <a:r>
              <a:rPr lang="es-MX" sz="1600" dirty="0" smtClean="0">
                <a:solidFill>
                  <a:srgbClr val="0000CC"/>
                </a:solidFill>
                <a:latin typeface="Times New Roman" pitchFamily="18" charset="0"/>
                <a:cs typeface="Times New Roman" pitchFamily="18" charset="0"/>
              </a:rPr>
              <a:t>Componentes: Numérico- </a:t>
            </a:r>
            <a:r>
              <a:rPr lang="es-MX" sz="1600" dirty="0" err="1" smtClean="0">
                <a:solidFill>
                  <a:srgbClr val="0000CC"/>
                </a:solidFill>
                <a:latin typeface="Times New Roman" pitchFamily="18" charset="0"/>
                <a:cs typeface="Times New Roman" pitchFamily="18" charset="0"/>
              </a:rPr>
              <a:t>variacional</a:t>
            </a:r>
            <a:r>
              <a:rPr lang="es-MX" sz="1600" dirty="0" smtClean="0">
                <a:solidFill>
                  <a:srgbClr val="0000CC"/>
                </a:solidFill>
                <a:latin typeface="Times New Roman" pitchFamily="18" charset="0"/>
                <a:cs typeface="Times New Roman" pitchFamily="18" charset="0"/>
              </a:rPr>
              <a:t>, geométrico. El propósito es afianzar el concepto de número  fraccionario.</a:t>
            </a:r>
          </a:p>
          <a:p>
            <a:pPr marL="228600" indent="-228600"/>
            <a:endParaRPr lang="es-MX" sz="1200" dirty="0">
              <a:latin typeface="Times New Roman" pitchFamily="18" charset="0"/>
              <a:cs typeface="Times New Roman" pitchFamily="18" charset="0"/>
            </a:endParaRPr>
          </a:p>
          <a:p>
            <a:pPr marL="228600" indent="-228600"/>
            <a:r>
              <a:rPr lang="es-MX" sz="1400" b="1" dirty="0" smtClean="0">
                <a:solidFill>
                  <a:srgbClr val="990000"/>
                </a:solidFill>
                <a:latin typeface="Times New Roman" pitchFamily="18" charset="0"/>
                <a:cs typeface="Times New Roman" pitchFamily="18" charset="0"/>
              </a:rPr>
              <a:t>Contenidos  del MED</a:t>
            </a:r>
          </a:p>
          <a:p>
            <a:pPr marL="228600" indent="-228600"/>
            <a:endParaRPr lang="es-MX" sz="1600" dirty="0">
              <a:latin typeface="Times New Roman" pitchFamily="18" charset="0"/>
              <a:cs typeface="Times New Roman" pitchFamily="18" charset="0"/>
            </a:endParaRPr>
          </a:p>
          <a:p>
            <a:pPr marL="228600" indent="-228600">
              <a:buFont typeface="Wingdings" pitchFamily="2" charset="2"/>
              <a:buChar char="ü"/>
            </a:pPr>
            <a:r>
              <a:rPr lang="es-MX" sz="1600" dirty="0" smtClean="0">
                <a:solidFill>
                  <a:srgbClr val="0000CC"/>
                </a:solidFill>
                <a:latin typeface="Times New Roman" pitchFamily="18" charset="0"/>
                <a:cs typeface="Times New Roman" pitchFamily="18" charset="0"/>
              </a:rPr>
              <a:t>La fracción </a:t>
            </a:r>
          </a:p>
          <a:p>
            <a:pPr marL="228600" indent="-228600">
              <a:buFont typeface="Wingdings" pitchFamily="2" charset="2"/>
              <a:buChar char="ü"/>
            </a:pPr>
            <a:r>
              <a:rPr lang="es-MX" sz="1600" dirty="0" smtClean="0">
                <a:solidFill>
                  <a:srgbClr val="0000CC"/>
                </a:solidFill>
                <a:latin typeface="Times New Roman" pitchFamily="18" charset="0"/>
                <a:cs typeface="Times New Roman" pitchFamily="18" charset="0"/>
              </a:rPr>
              <a:t>Lectura de fraccionarios</a:t>
            </a:r>
          </a:p>
          <a:p>
            <a:pPr marL="228600" indent="-228600">
              <a:buFont typeface="Wingdings" pitchFamily="2" charset="2"/>
              <a:buChar char="ü"/>
            </a:pPr>
            <a:r>
              <a:rPr lang="es-MX" sz="1600" dirty="0" smtClean="0">
                <a:solidFill>
                  <a:srgbClr val="0000CC"/>
                </a:solidFill>
                <a:latin typeface="Times New Roman" pitchFamily="18" charset="0"/>
                <a:cs typeface="Times New Roman" pitchFamily="18" charset="0"/>
              </a:rPr>
              <a:t>Términos de una fracción </a:t>
            </a:r>
          </a:p>
          <a:p>
            <a:pPr marL="228600" indent="-228600">
              <a:buFont typeface="Wingdings" pitchFamily="2" charset="2"/>
              <a:buChar char="ü"/>
            </a:pPr>
            <a:r>
              <a:rPr lang="es-MX" sz="1600" dirty="0" smtClean="0">
                <a:solidFill>
                  <a:srgbClr val="0000CC"/>
                </a:solidFill>
                <a:latin typeface="Times New Roman" pitchFamily="18" charset="0"/>
                <a:cs typeface="Times New Roman" pitchFamily="18" charset="0"/>
              </a:rPr>
              <a:t>Clases de fraccionarios</a:t>
            </a:r>
          </a:p>
          <a:p>
            <a:pPr marL="228600" indent="-228600">
              <a:buFont typeface="Wingdings" pitchFamily="2" charset="2"/>
              <a:buChar char="ü"/>
            </a:pPr>
            <a:r>
              <a:rPr lang="es-MX" sz="1600" dirty="0" smtClean="0">
                <a:solidFill>
                  <a:srgbClr val="0000CC"/>
                </a:solidFill>
                <a:latin typeface="Times New Roman" pitchFamily="18" charset="0"/>
                <a:cs typeface="Times New Roman" pitchFamily="18" charset="0"/>
              </a:rPr>
              <a:t>Algunos Polígonos regulares</a:t>
            </a:r>
          </a:p>
          <a:p>
            <a:pPr marL="228600" indent="-228600">
              <a:buFont typeface="Wingdings" pitchFamily="2" charset="2"/>
              <a:buChar char="ü"/>
            </a:pPr>
            <a:r>
              <a:rPr lang="es-MX" sz="1600" dirty="0" smtClean="0">
                <a:solidFill>
                  <a:srgbClr val="0000CC"/>
                </a:solidFill>
                <a:latin typeface="Times New Roman" pitchFamily="18" charset="0"/>
                <a:cs typeface="Times New Roman" pitchFamily="18" charset="0"/>
              </a:rPr>
              <a:t>Representación  gráfica de fraccionarios</a:t>
            </a:r>
          </a:p>
          <a:p>
            <a:pPr marL="228600" indent="-228600">
              <a:buFont typeface="Wingdings" pitchFamily="2" charset="2"/>
              <a:buChar char="ü"/>
            </a:pPr>
            <a:r>
              <a:rPr lang="es-MX" sz="1600" dirty="0" smtClean="0">
                <a:solidFill>
                  <a:srgbClr val="0000CC"/>
                </a:solidFill>
                <a:latin typeface="Times New Roman" pitchFamily="18" charset="0"/>
                <a:cs typeface="Times New Roman" pitchFamily="18" charset="0"/>
              </a:rPr>
              <a:t>Fracción de número</a:t>
            </a:r>
          </a:p>
          <a:p>
            <a:pPr marL="228600" indent="-228600">
              <a:buFont typeface="Wingdings" pitchFamily="2" charset="2"/>
              <a:buChar char="ü"/>
            </a:pPr>
            <a:r>
              <a:rPr lang="es-MX" sz="1600" dirty="0" smtClean="0">
                <a:solidFill>
                  <a:srgbClr val="0000CC"/>
                </a:solidFill>
                <a:latin typeface="Times New Roman" pitchFamily="18" charset="0"/>
                <a:cs typeface="Times New Roman" pitchFamily="18" charset="0"/>
              </a:rPr>
              <a:t>Problemas prácticos</a:t>
            </a:r>
          </a:p>
          <a:p>
            <a:pPr marL="228600" indent="-228600"/>
            <a:endParaRPr lang="es-MX" sz="1600" dirty="0" smtClean="0">
              <a:latin typeface="Times New Roman" pitchFamily="18" charset="0"/>
              <a:cs typeface="Times New Roman" pitchFamily="18" charset="0"/>
            </a:endParaRPr>
          </a:p>
          <a:p>
            <a:endParaRPr lang="es-MX" sz="1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323528" y="721409"/>
          <a:ext cx="8496944" cy="6400800"/>
        </p:xfrm>
        <a:graphic>
          <a:graphicData uri="http://schemas.openxmlformats.org/drawingml/2006/table">
            <a:tbl>
              <a:tblPr/>
              <a:tblGrid>
                <a:gridCol w="5385247"/>
                <a:gridCol w="3111697"/>
              </a:tblGrid>
              <a:tr h="270759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Ahora debemos encontrar a “</a:t>
                      </a:r>
                      <a:r>
                        <a:rPr lang="es-CO" sz="1400" baseline="0" dirty="0" err="1" smtClean="0">
                          <a:latin typeface="Times New Roman" pitchFamily="18" charset="0"/>
                          <a:ea typeface="Times New Roman"/>
                          <a:cs typeface="Times New Roman" pitchFamily="18" charset="0"/>
                        </a:rPr>
                        <a:t>iguanín</a:t>
                      </a:r>
                      <a:r>
                        <a:rPr lang="es-CO" sz="1400" baseline="0" dirty="0" smtClean="0">
                          <a:latin typeface="Times New Roman" pitchFamily="18" charset="0"/>
                          <a:ea typeface="Times New Roman"/>
                          <a:cs typeface="Times New Roman" pitchFamily="18" charset="0"/>
                        </a:rPr>
                        <a:t>”, mi amiga la iguana, ella nos guiará. Haz  clic sobre la ladera para encontrarla. </a:t>
                      </a:r>
                      <a:r>
                        <a:rPr lang="es-CO" sz="2400" b="1" baseline="0" dirty="0" smtClean="0">
                          <a:solidFill>
                            <a:srgbClr val="FF0000"/>
                          </a:solidFill>
                          <a:latin typeface="Times New Roman" pitchFamily="18" charset="0"/>
                          <a:ea typeface="Times New Roman"/>
                          <a:cs typeface="Times New Roman" pitchFamily="18" charset="0"/>
                          <a:hlinkClick r:id="rId2" action="ppaction://hlinkfile"/>
                        </a:rPr>
                        <a:t>Voz 25</a:t>
                      </a:r>
                      <a:endParaRPr lang="es-CO" sz="2400" b="1" baseline="0" dirty="0" smtClean="0">
                        <a:solidFill>
                          <a:srgbClr val="FF0000"/>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err="1" smtClean="0">
                          <a:latin typeface="Times New Roman" pitchFamily="18" charset="0"/>
                          <a:ea typeface="Times New Roman"/>
                          <a:cs typeface="Times New Roman" pitchFamily="18" charset="0"/>
                        </a:rPr>
                        <a:t>Iguanin</a:t>
                      </a:r>
                      <a:r>
                        <a:rPr lang="es-CO" sz="1400" baseline="0" dirty="0" smtClean="0">
                          <a:latin typeface="Times New Roman" pitchFamily="18" charset="0"/>
                          <a:ea typeface="Times New Roman"/>
                          <a:cs typeface="Times New Roman" pitchFamily="18" charset="0"/>
                        </a:rPr>
                        <a:t>: ¿Qué desean? </a:t>
                      </a:r>
                      <a:r>
                        <a:rPr lang="es-CO" sz="2000" b="1" baseline="0" dirty="0" smtClean="0">
                          <a:solidFill>
                            <a:srgbClr val="0000CC"/>
                          </a:solidFill>
                          <a:latin typeface="Times New Roman" pitchFamily="18" charset="0"/>
                          <a:ea typeface="Times New Roman"/>
                          <a:cs typeface="Times New Roman" pitchFamily="18" charset="0"/>
                          <a:hlinkClick r:id="rId3" action="ppaction://hlinkfile"/>
                        </a:rPr>
                        <a:t>Voz5</a:t>
                      </a:r>
                      <a:endParaRPr lang="es-CO" sz="20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Matematin: Debemos encontrar un tesoro, ¡Ayúdanos! </a:t>
                      </a:r>
                      <a:r>
                        <a:rPr lang="es-CO" sz="2000" b="1" baseline="0" dirty="0" smtClean="0">
                          <a:solidFill>
                            <a:srgbClr val="0000CC"/>
                          </a:solidFill>
                          <a:latin typeface="Times New Roman" pitchFamily="18" charset="0"/>
                          <a:ea typeface="Times New Roman"/>
                          <a:cs typeface="Times New Roman" pitchFamily="18" charset="0"/>
                          <a:hlinkClick r:id="rId4" action="ppaction://hlinkfile"/>
                        </a:rPr>
                        <a:t>Voz6</a:t>
                      </a:r>
                      <a:endParaRPr lang="es-CO" sz="20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err="1" smtClean="0">
                          <a:latin typeface="Times New Roman" pitchFamily="18" charset="0"/>
                          <a:ea typeface="Times New Roman"/>
                          <a:cs typeface="Times New Roman" pitchFamily="18" charset="0"/>
                        </a:rPr>
                        <a:t>Iguanin</a:t>
                      </a:r>
                      <a:r>
                        <a:rPr lang="es-CO" sz="1400" baseline="0" dirty="0" smtClean="0">
                          <a:latin typeface="Times New Roman" pitchFamily="18" charset="0"/>
                          <a:ea typeface="Times New Roman"/>
                          <a:cs typeface="Times New Roman" pitchFamily="18" charset="0"/>
                        </a:rPr>
                        <a:t>: Primero debemos observar el video y desarrollar las actividades  que se presentan a continuación. Adelante falta muy poco…  </a:t>
                      </a:r>
                      <a:r>
                        <a:rPr lang="es-CO" sz="2000" b="1" baseline="0" dirty="0" smtClean="0">
                          <a:solidFill>
                            <a:srgbClr val="0000CC"/>
                          </a:solidFill>
                          <a:latin typeface="Times New Roman" pitchFamily="18" charset="0"/>
                          <a:ea typeface="Times New Roman"/>
                          <a:cs typeface="Times New Roman" pitchFamily="18" charset="0"/>
                          <a:hlinkClick r:id="rId5" action="ppaction://hlinkfile"/>
                        </a:rPr>
                        <a:t>Voz22</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dirty="0" smtClean="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LADERA”, montaña, vegetación,  piedras, arena,  pájaros volando, luego ingresa “Matematin “ en la parte superior derecha  moviendo la cabeza, la boca,  se amplía , el timón se mueve izquierda-recha y viceversa y luego dice el mensaje. También debe aparecer el nombre del mundo con su respectiva temática, sobre un timón o alrededor, se amplia y luego se achica (ver imagen parte superior izquierda)</a:t>
                      </a:r>
                    </a:p>
                    <a:p>
                      <a:pPr>
                        <a:spcAft>
                          <a:spcPts val="0"/>
                        </a:spcAft>
                      </a:pPr>
                      <a:r>
                        <a:rPr lang="es-CO" sz="1400" baseline="0" dirty="0" smtClean="0">
                          <a:latin typeface="Times New Roman" pitchFamily="18" charset="0"/>
                          <a:ea typeface="Times New Roman"/>
                          <a:cs typeface="Times New Roman" pitchFamily="18" charset="0"/>
                        </a:rPr>
                        <a:t>Aparece desde el fondo  “</a:t>
                      </a:r>
                      <a:r>
                        <a:rPr lang="es-CO" sz="1400" baseline="0" dirty="0" err="1" smtClean="0">
                          <a:latin typeface="Times New Roman" pitchFamily="18" charset="0"/>
                          <a:ea typeface="Times New Roman"/>
                          <a:cs typeface="Times New Roman" pitchFamily="18" charset="0"/>
                        </a:rPr>
                        <a:t>iguanín</a:t>
                      </a:r>
                      <a:r>
                        <a:rPr lang="es-CO" sz="1400" baseline="0" dirty="0" smtClean="0">
                          <a:latin typeface="Times New Roman" pitchFamily="18" charset="0"/>
                          <a:ea typeface="Times New Roman"/>
                          <a:cs typeface="Times New Roman" pitchFamily="18" charset="0"/>
                        </a:rPr>
                        <a:t>”,  una lagartija que mueve la boca, la cola , se  arrastra, se estaciona y se ríe.  </a:t>
                      </a: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N° 19.1</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6"/>
                        </a:rPr>
                        <a:t>http://es.melodyloops.com/search/The+next+game</a:t>
                      </a:r>
                      <a:r>
                        <a:rPr lang="es-CO" sz="1200" u="sng" dirty="0" smtClean="0">
                          <a:solidFill>
                            <a:srgbClr val="0000FF"/>
                          </a:solidFill>
                          <a:latin typeface="Times New Roman"/>
                          <a:ea typeface="Times New Roman"/>
                          <a:cs typeface="Times New Roman"/>
                          <a:hlinkClick r:id="rId6"/>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19</a:t>
            </a:r>
            <a:endParaRPr lang="es-CO" b="1" dirty="0">
              <a:solidFill>
                <a:srgbClr val="C00000"/>
              </a:solidFill>
              <a:latin typeface="Arial" pitchFamily="34" charset="0"/>
              <a:cs typeface="Arial" pitchFamily="34" charset="0"/>
            </a:endParaRPr>
          </a:p>
        </p:txBody>
      </p:sp>
      <p:pic>
        <p:nvPicPr>
          <p:cNvPr id="17410" name="Picture 2" descr="C:\Users\TRABAJO\Pictures\Mis escaneos\escanear0070.jpg"/>
          <p:cNvPicPr>
            <a:picLocks noChangeAspect="1" noChangeArrowheads="1"/>
          </p:cNvPicPr>
          <p:nvPr/>
        </p:nvPicPr>
        <p:blipFill>
          <a:blip r:embed="rId7" cstate="print"/>
          <a:srcRect/>
          <a:stretch>
            <a:fillRect/>
          </a:stretch>
        </p:blipFill>
        <p:spPr bwMode="auto">
          <a:xfrm>
            <a:off x="395536" y="1052736"/>
            <a:ext cx="4536504" cy="2299324"/>
          </a:xfrm>
          <a:prstGeom prst="rect">
            <a:avLst/>
          </a:prstGeom>
          <a:noFill/>
        </p:spPr>
      </p:pic>
      <p:pic>
        <p:nvPicPr>
          <p:cNvPr id="7" name="Picture 2" descr="C:\Users\TRABAJO\Pictures\Mis escaneos\escanear0089.jpg"/>
          <p:cNvPicPr>
            <a:picLocks noChangeAspect="1" noChangeArrowheads="1"/>
          </p:cNvPicPr>
          <p:nvPr/>
        </p:nvPicPr>
        <p:blipFill>
          <a:blip r:embed="rId8" cstate="print"/>
          <a:srcRect/>
          <a:stretch>
            <a:fillRect/>
          </a:stretch>
        </p:blipFill>
        <p:spPr bwMode="auto">
          <a:xfrm>
            <a:off x="4067944" y="1124744"/>
            <a:ext cx="797779" cy="720079"/>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323528" y="721409"/>
          <a:ext cx="8496944" cy="5234211"/>
        </p:xfrm>
        <a:graphic>
          <a:graphicData uri="http://schemas.openxmlformats.org/drawingml/2006/table">
            <a:tbl>
              <a:tblPr/>
              <a:tblGrid>
                <a:gridCol w="5385247"/>
                <a:gridCol w="3111697"/>
              </a:tblGrid>
              <a:tr h="270759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baseline="0" dirty="0" err="1" smtClean="0">
                          <a:latin typeface="Times New Roman" pitchFamily="18" charset="0"/>
                          <a:ea typeface="Times New Roman"/>
                          <a:cs typeface="Times New Roman" pitchFamily="18" charset="0"/>
                        </a:rPr>
                        <a:t>Iguanín</a:t>
                      </a:r>
                      <a:r>
                        <a:rPr lang="es-CO" sz="1400" baseline="0" dirty="0" smtClean="0">
                          <a:latin typeface="Times New Roman" pitchFamily="18" charset="0"/>
                          <a:ea typeface="Times New Roman"/>
                          <a:cs typeface="Times New Roman" pitchFamily="18" charset="0"/>
                        </a:rPr>
                        <a:t>: Reparta las esferas de color gris en las cajas de manera que quede en cada caja la misma cantidad. Luego observe el numerador de la fracción que indica el número de cajas que debemos tomar, después cuente  las esferas de las cajas tomadas que señala la flecha de color rojo.    </a:t>
                      </a: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Voz18</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Proceso que va a la par con el video.</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LADERA”, montaña, vegetación,  piedras, arena,  pájaros volando.  Ingresa una pancarta de arriba hacia abajo donde se emitirá  una animación, donde se demuestra el respectivo reparto y la respuesta de acuerdo con las cajas que se toman. Una llave de color tojo que indica las cajas que se toman. Al lado derecho la explicación del fraccionario como está en la imagen.</a:t>
                      </a:r>
                    </a:p>
                    <a:p>
                      <a:pPr>
                        <a:spcAft>
                          <a:spcPts val="0"/>
                        </a:spcAft>
                      </a:pPr>
                      <a:r>
                        <a:rPr lang="es-CO" sz="1400" baseline="0" dirty="0" smtClean="0">
                          <a:latin typeface="Times New Roman" pitchFamily="18" charset="0"/>
                          <a:ea typeface="Times New Roman"/>
                          <a:cs typeface="Times New Roman" pitchFamily="18" charset="0"/>
                        </a:rPr>
                        <a:t>Aparece desde el fondo  “</a:t>
                      </a:r>
                      <a:r>
                        <a:rPr lang="es-CO" sz="1400" baseline="0" dirty="0" err="1" smtClean="0">
                          <a:latin typeface="Times New Roman" pitchFamily="18" charset="0"/>
                          <a:ea typeface="Times New Roman"/>
                          <a:cs typeface="Times New Roman" pitchFamily="18" charset="0"/>
                        </a:rPr>
                        <a:t>iguanín</a:t>
                      </a:r>
                      <a:r>
                        <a:rPr lang="es-CO" sz="1400" baseline="0" dirty="0" smtClean="0">
                          <a:latin typeface="Times New Roman" pitchFamily="18" charset="0"/>
                          <a:ea typeface="Times New Roman"/>
                          <a:cs typeface="Times New Roman" pitchFamily="18" charset="0"/>
                        </a:rPr>
                        <a:t>”,  una lagartija que mueve la boca, la cola , se  arrastra, se estaciona y se ríe.  Explica el video.</a:t>
                      </a: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N° 19.2</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19.1</a:t>
            </a:r>
            <a:endParaRPr lang="es-CO" b="1" dirty="0">
              <a:solidFill>
                <a:srgbClr val="C00000"/>
              </a:solidFill>
              <a:latin typeface="Arial" pitchFamily="34" charset="0"/>
              <a:cs typeface="Arial" pitchFamily="34" charset="0"/>
            </a:endParaRPr>
          </a:p>
        </p:txBody>
      </p:sp>
      <p:pic>
        <p:nvPicPr>
          <p:cNvPr id="17410" name="Picture 2" descr="C:\Users\TRABAJO\Pictures\Mis escaneos\escanear0070.jpg"/>
          <p:cNvPicPr>
            <a:picLocks noChangeAspect="1" noChangeArrowheads="1"/>
          </p:cNvPicPr>
          <p:nvPr/>
        </p:nvPicPr>
        <p:blipFill>
          <a:blip r:embed="rId4" cstate="print"/>
          <a:srcRect/>
          <a:stretch>
            <a:fillRect/>
          </a:stretch>
        </p:blipFill>
        <p:spPr bwMode="auto">
          <a:xfrm>
            <a:off x="395536" y="1052736"/>
            <a:ext cx="4536504" cy="2299324"/>
          </a:xfrm>
          <a:prstGeom prst="rect">
            <a:avLst/>
          </a:prstGeom>
          <a:noFill/>
        </p:spPr>
      </p:pic>
      <p:pic>
        <p:nvPicPr>
          <p:cNvPr id="7" name="Picture 2" descr="C:\Users\TRABAJO\Pictures\Mis escaneos\escanear0089.jpg"/>
          <p:cNvPicPr>
            <a:picLocks noChangeAspect="1" noChangeArrowheads="1"/>
          </p:cNvPicPr>
          <p:nvPr/>
        </p:nvPicPr>
        <p:blipFill>
          <a:blip r:embed="rId5" cstate="print"/>
          <a:srcRect/>
          <a:stretch>
            <a:fillRect/>
          </a:stretch>
        </p:blipFill>
        <p:spPr bwMode="auto">
          <a:xfrm>
            <a:off x="4067944" y="1124744"/>
            <a:ext cx="797779" cy="720079"/>
          </a:xfrm>
          <a:prstGeom prst="rect">
            <a:avLst/>
          </a:prstGeom>
          <a:noFill/>
        </p:spPr>
      </p:pic>
      <p:pic>
        <p:nvPicPr>
          <p:cNvPr id="8" name="Picture 2" descr="C:\Users\TRABAJO\Pictures\Mis escaneos\escanear0071.jpg"/>
          <p:cNvPicPr>
            <a:picLocks noChangeAspect="1" noChangeArrowheads="1"/>
          </p:cNvPicPr>
          <p:nvPr/>
        </p:nvPicPr>
        <p:blipFill>
          <a:blip r:embed="rId6" cstate="print"/>
          <a:srcRect/>
          <a:stretch>
            <a:fillRect/>
          </a:stretch>
        </p:blipFill>
        <p:spPr bwMode="auto">
          <a:xfrm>
            <a:off x="1547664" y="1556792"/>
            <a:ext cx="3182009" cy="158417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661977"/>
          <a:ext cx="8496944" cy="6196023"/>
        </p:xfrm>
        <a:graphic>
          <a:graphicData uri="http://schemas.openxmlformats.org/drawingml/2006/table">
            <a:tbl>
              <a:tblPr/>
              <a:tblGrid>
                <a:gridCol w="5385247"/>
                <a:gridCol w="3111697"/>
              </a:tblGrid>
              <a:tr h="2995623">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2400" b="1" dirty="0" smtClean="0">
                          <a:solidFill>
                            <a:srgbClr val="C00000"/>
                          </a:solidFill>
                          <a:latin typeface="Times New Roman" pitchFamily="18" charset="0"/>
                          <a:ea typeface="Times New Roman"/>
                          <a:cs typeface="Times New Roman" pitchFamily="18" charset="0"/>
                          <a:hlinkClick r:id="rId3" action="ppaction://hlinkfile"/>
                        </a:rPr>
                        <a:t>Voz18</a:t>
                      </a:r>
                      <a:endParaRPr lang="es-CO" sz="2400" b="1" dirty="0" smtClean="0">
                        <a:solidFill>
                          <a:srgbClr val="C00000"/>
                        </a:solidFill>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LADERA”, montaña, vegetación,  piedras, arena., pájaros volando. Aparece desde el fondo  “</a:t>
                      </a:r>
                      <a:r>
                        <a:rPr lang="es-CO" sz="1400" baseline="0" dirty="0" err="1" smtClean="0">
                          <a:latin typeface="Times New Roman" pitchFamily="18" charset="0"/>
                          <a:ea typeface="Times New Roman"/>
                          <a:cs typeface="Times New Roman" pitchFamily="18" charset="0"/>
                        </a:rPr>
                        <a:t>iguanín</a:t>
                      </a:r>
                      <a:r>
                        <a:rPr lang="es-CO" sz="1400" baseline="0" dirty="0" smtClean="0">
                          <a:latin typeface="Times New Roman" pitchFamily="18" charset="0"/>
                          <a:ea typeface="Times New Roman"/>
                          <a:cs typeface="Times New Roman" pitchFamily="18" charset="0"/>
                        </a:rPr>
                        <a:t>”,  una lagartija que mueve la boca, la cola, se  arrastra, se estaciona y se ríe.  Pancarta  en la que se describe el ejercicio a realizar. En la parte superior de la pancarta la instrucción “Realice el reparto de las esferas en las cajas, arrastrándolas con el mause.  </a:t>
                      </a:r>
                      <a:r>
                        <a:rPr lang="es-CO" sz="1400" u="none" baseline="0" dirty="0" smtClean="0">
                          <a:latin typeface="Times New Roman" pitchFamily="18" charset="0"/>
                          <a:ea typeface="Times New Roman"/>
                          <a:cs typeface="Times New Roman" pitchFamily="18" charset="0"/>
                        </a:rPr>
                        <a:t>Las cajas deben  ser  del mismo tamaño. Cuando el estudiante  realice el ejercicio  clic en “OK”  para confirmar la respuesta.  Poner una caja para escribir la respuesta con  número . La respuesta es 8 esferas.  MENSAJE: Haz ganado___puntos, Llevas en </a:t>
                      </a:r>
                      <a:r>
                        <a:rPr lang="es-CO" sz="1400" u="none" baseline="0" dirty="0" err="1" smtClean="0">
                          <a:latin typeface="Times New Roman" pitchFamily="18" charset="0"/>
                          <a:ea typeface="Times New Roman"/>
                          <a:cs typeface="Times New Roman" pitchFamily="18" charset="0"/>
                        </a:rPr>
                        <a:t>total___puntos</a:t>
                      </a:r>
                      <a:r>
                        <a:rPr lang="es-CO" sz="1400" u="none" baseline="0" dirty="0" smtClean="0">
                          <a:latin typeface="Times New Roman" pitchFamily="18" charset="0"/>
                          <a:ea typeface="Times New Roman"/>
                          <a:cs typeface="Times New Roman" pitchFamily="18" charset="0"/>
                        </a:rPr>
                        <a:t>. ¡Adelante !</a:t>
                      </a:r>
                    </a:p>
                    <a:p>
                      <a:pPr>
                        <a:spcAft>
                          <a:spcPts val="0"/>
                        </a:spcAft>
                      </a:pPr>
                      <a:r>
                        <a:rPr lang="es-CO" sz="1400" baseline="0" dirty="0" smtClean="0">
                          <a:latin typeface="Times New Roman" pitchFamily="18" charset="0"/>
                          <a:ea typeface="Times New Roman"/>
                          <a:cs typeface="Times New Roman" pitchFamily="18" charset="0"/>
                        </a:rPr>
                        <a:t>Al dar clic en “OK “ das paso al siguiente ejercicio.</a:t>
                      </a:r>
                    </a:p>
                    <a:p>
                      <a:pPr>
                        <a:spcAft>
                          <a:spcPts val="0"/>
                        </a:spcAft>
                      </a:pPr>
                      <a:r>
                        <a:rPr lang="es-CO" sz="1400" baseline="0" dirty="0" smtClean="0">
                          <a:latin typeface="Times New Roman" pitchFamily="18" charset="0"/>
                          <a:ea typeface="Times New Roman"/>
                          <a:cs typeface="Times New Roman" pitchFamily="18" charset="0"/>
                        </a:rPr>
                        <a:t>Si realiza un ejercicio mal, brindar la oportunidad  de ver nuevamente  la animación  de la pantalla N°  19,1</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r>
                        <a:rPr lang="es-CO" sz="1200" b="1" dirty="0" smtClean="0">
                          <a:latin typeface="Times New Roman"/>
                          <a:ea typeface="Times New Roman"/>
                          <a:cs typeface="Times New Roman"/>
                        </a:rPr>
                        <a:t>Música </a:t>
                      </a:r>
                      <a:r>
                        <a:rPr lang="es-CO" sz="1200" b="1" dirty="0">
                          <a:latin typeface="Times New Roman"/>
                          <a:ea typeface="Times New Roman"/>
                          <a:cs typeface="Times New Roman"/>
                        </a:rPr>
                        <a:t>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smtClean="0">
                          <a:latin typeface="Times New Roman"/>
                          <a:ea typeface="Times New Roman"/>
                          <a:cs typeface="Times New Roman"/>
                        </a:rPr>
                        <a:t>Si das clic en “OK” y</a:t>
                      </a:r>
                      <a:r>
                        <a:rPr lang="es-CO" sz="1200" baseline="0" dirty="0" smtClean="0">
                          <a:latin typeface="Times New Roman"/>
                          <a:ea typeface="Times New Roman"/>
                          <a:cs typeface="Times New Roman"/>
                        </a:rPr>
                        <a:t> la respuesta es incorrecta, MENSAJE EN UN GLOBO: ¡No, no, no… Vuelve a intentarlo1!</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baseline="0" dirty="0" smtClean="0">
                          <a:latin typeface="Times New Roman"/>
                          <a:ea typeface="Times New Roman"/>
                          <a:cs typeface="Times New Roman"/>
                        </a:rPr>
                        <a:t> </a:t>
                      </a:r>
                      <a:r>
                        <a:rPr lang="es-CO" sz="1200" baseline="0" dirty="0" smtClean="0">
                          <a:solidFill>
                            <a:srgbClr val="0000FF"/>
                          </a:solidFill>
                          <a:latin typeface="Times New Roman"/>
                          <a:ea typeface="Times New Roman"/>
                          <a:cs typeface="Times New Roman"/>
                        </a:rPr>
                        <a:t>Lo regresa a la animación. Pantalla (19.1).</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baseline="0" dirty="0" smtClean="0">
                          <a:solidFill>
                            <a:schemeClr val="tx1"/>
                          </a:solidFill>
                          <a:latin typeface="Times New Roman"/>
                          <a:ea typeface="Times New Roman"/>
                          <a:cs typeface="Times New Roman"/>
                        </a:rPr>
                        <a:t>Posteriormente va a la respectiva actividad.</a:t>
                      </a: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188640"/>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19.2</a:t>
            </a:r>
            <a:endParaRPr lang="es-CO" b="1" dirty="0">
              <a:solidFill>
                <a:srgbClr val="C00000"/>
              </a:solidFill>
              <a:latin typeface="Arial" pitchFamily="34" charset="0"/>
              <a:cs typeface="Arial" pitchFamily="34" charset="0"/>
            </a:endParaRPr>
          </a:p>
        </p:txBody>
      </p:sp>
      <p:pic>
        <p:nvPicPr>
          <p:cNvPr id="5" name="Picture 2" descr="C:\Users\TRABAJO\Pictures\Mis escaneos\escanear0070.jpg"/>
          <p:cNvPicPr>
            <a:picLocks noChangeAspect="1" noChangeArrowheads="1"/>
          </p:cNvPicPr>
          <p:nvPr/>
        </p:nvPicPr>
        <p:blipFill>
          <a:blip r:embed="rId5" cstate="print"/>
          <a:srcRect/>
          <a:stretch>
            <a:fillRect/>
          </a:stretch>
        </p:blipFill>
        <p:spPr bwMode="auto">
          <a:xfrm>
            <a:off x="395536" y="1052736"/>
            <a:ext cx="5256584" cy="2664296"/>
          </a:xfrm>
          <a:prstGeom prst="rect">
            <a:avLst/>
          </a:prstGeom>
          <a:noFill/>
        </p:spPr>
      </p:pic>
      <p:pic>
        <p:nvPicPr>
          <p:cNvPr id="8" name="Picture 3" descr="C:\Users\TRABAJO\Pictures\Mis escaneos\escanear0076.jpg"/>
          <p:cNvPicPr>
            <a:picLocks noChangeAspect="1" noChangeArrowheads="1"/>
          </p:cNvPicPr>
          <p:nvPr/>
        </p:nvPicPr>
        <p:blipFill>
          <a:blip r:embed="rId6" cstate="print"/>
          <a:srcRect/>
          <a:stretch>
            <a:fillRect/>
          </a:stretch>
        </p:blipFill>
        <p:spPr bwMode="auto">
          <a:xfrm>
            <a:off x="1619672" y="1700808"/>
            <a:ext cx="4083050" cy="2001837"/>
          </a:xfrm>
          <a:prstGeom prst="rect">
            <a:avLst/>
          </a:prstGeom>
          <a:noFill/>
        </p:spPr>
      </p:pic>
      <p:sp>
        <p:nvSpPr>
          <p:cNvPr id="7" name="6 CuadroTexto"/>
          <p:cNvSpPr txBox="1"/>
          <p:nvPr/>
        </p:nvSpPr>
        <p:spPr>
          <a:xfrm>
            <a:off x="3059832" y="3284984"/>
            <a:ext cx="314510" cy="400110"/>
          </a:xfrm>
          <a:prstGeom prst="rect">
            <a:avLst/>
          </a:prstGeom>
          <a:noFill/>
        </p:spPr>
        <p:txBody>
          <a:bodyPr wrap="none" rtlCol="0">
            <a:spAutoFit/>
          </a:bodyPr>
          <a:lstStyle/>
          <a:p>
            <a:r>
              <a:rPr lang="es-CO" sz="2000" b="1" dirty="0" smtClean="0"/>
              <a:t>8</a:t>
            </a:r>
            <a:endParaRPr lang="es-CO" sz="2000" b="1" dirty="0"/>
          </a:p>
        </p:txBody>
      </p:sp>
      <p:cxnSp>
        <p:nvCxnSpPr>
          <p:cNvPr id="13" name="12 Conector recto de flecha"/>
          <p:cNvCxnSpPr>
            <a:stCxn id="7" idx="3"/>
          </p:cNvCxnSpPr>
          <p:nvPr/>
        </p:nvCxnSpPr>
        <p:spPr>
          <a:xfrm flipV="1">
            <a:off x="3374342" y="3212976"/>
            <a:ext cx="981634" cy="2720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323528" y="721409"/>
          <a:ext cx="8496944" cy="5906463"/>
        </p:xfrm>
        <a:graphic>
          <a:graphicData uri="http://schemas.openxmlformats.org/drawingml/2006/table">
            <a:tbl>
              <a:tblPr/>
              <a:tblGrid>
                <a:gridCol w="5385247"/>
                <a:gridCol w="3111697"/>
              </a:tblGrid>
              <a:tr h="2995623">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2400" b="1" dirty="0" smtClean="0">
                          <a:solidFill>
                            <a:srgbClr val="C00000"/>
                          </a:solidFill>
                          <a:latin typeface="Times New Roman" pitchFamily="18" charset="0"/>
                          <a:ea typeface="Times New Roman"/>
                          <a:cs typeface="Times New Roman" pitchFamily="18" charset="0"/>
                          <a:hlinkClick r:id="rId3" action="ppaction://hlinkfile"/>
                        </a:rPr>
                        <a:t>Voz18</a:t>
                      </a:r>
                      <a:endParaRPr lang="es-CO" sz="2400" b="1" dirty="0" smtClean="0">
                        <a:solidFill>
                          <a:srgbClr val="C00000"/>
                        </a:solidFill>
                        <a:latin typeface="Times New Roman" pitchFamily="18" charset="0"/>
                        <a:ea typeface="Times New Roman"/>
                        <a:cs typeface="Times New Roman" pitchFamily="18" charset="0"/>
                      </a:endParaRPr>
                    </a:p>
                    <a:p>
                      <a:pPr>
                        <a:spcAft>
                          <a:spcPts val="0"/>
                        </a:spcAft>
                      </a:pPr>
                      <a:endParaRPr lang="es-CO" sz="1400" dirty="0" smtClean="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LADERA”, montaña, vegetación,  piedras, arena. Aparece desde el fondo  “</a:t>
                      </a:r>
                      <a:r>
                        <a:rPr lang="es-CO" sz="1400" baseline="0" dirty="0" err="1" smtClean="0">
                          <a:latin typeface="Times New Roman" pitchFamily="18" charset="0"/>
                          <a:ea typeface="Times New Roman"/>
                          <a:cs typeface="Times New Roman" pitchFamily="18" charset="0"/>
                        </a:rPr>
                        <a:t>iguanín</a:t>
                      </a:r>
                      <a:r>
                        <a:rPr lang="es-CO" sz="1400" baseline="0" dirty="0" smtClean="0">
                          <a:latin typeface="Times New Roman" pitchFamily="18" charset="0"/>
                          <a:ea typeface="Times New Roman"/>
                          <a:cs typeface="Times New Roman" pitchFamily="18" charset="0"/>
                        </a:rPr>
                        <a:t>”,  una lagartija que mueve la boca, la cola, se  arrastra, se estaciona y se ríe.  Pancarta  en la que se describe el ejercicio a realizar. En la parte superior de la pancarta la instrucción “Realice el reparto de las esferas en las cajas, arrastrándolas con el mause.  </a:t>
                      </a:r>
                      <a:r>
                        <a:rPr lang="es-CO" sz="1400" u="none" baseline="0" dirty="0" smtClean="0">
                          <a:latin typeface="Times New Roman" pitchFamily="18" charset="0"/>
                          <a:ea typeface="Times New Roman"/>
                          <a:cs typeface="Times New Roman" pitchFamily="18" charset="0"/>
                        </a:rPr>
                        <a:t>Las cajas deben ser  del mismo tamaño. Cuando el estudiante  realice el ejercicio  clic en “OK”  para confirmar la respuesta.  Poner una caja para escribir la respuesta con número.  MENSAJE: Haz ganado___puntos, Llevas en </a:t>
                      </a:r>
                      <a:r>
                        <a:rPr lang="es-CO" sz="1400" u="none" baseline="0" dirty="0" err="1" smtClean="0">
                          <a:latin typeface="Times New Roman" pitchFamily="18" charset="0"/>
                          <a:ea typeface="Times New Roman"/>
                          <a:cs typeface="Times New Roman" pitchFamily="18" charset="0"/>
                        </a:rPr>
                        <a:t>total___puntos</a:t>
                      </a:r>
                      <a:r>
                        <a:rPr lang="es-CO" sz="1400" u="none" baseline="0" dirty="0" smtClean="0">
                          <a:latin typeface="Times New Roman" pitchFamily="18" charset="0"/>
                          <a:ea typeface="Times New Roman"/>
                          <a:cs typeface="Times New Roman" pitchFamily="18" charset="0"/>
                        </a:rPr>
                        <a:t>. ¡Adelante !</a:t>
                      </a:r>
                    </a:p>
                    <a:p>
                      <a:pPr>
                        <a:spcAft>
                          <a:spcPts val="0"/>
                        </a:spcAft>
                      </a:pPr>
                      <a:r>
                        <a:rPr lang="es-CO" sz="1400" baseline="0" dirty="0" smtClean="0">
                          <a:latin typeface="Times New Roman" pitchFamily="18" charset="0"/>
                          <a:ea typeface="Times New Roman"/>
                          <a:cs typeface="Times New Roman" pitchFamily="18" charset="0"/>
                        </a:rPr>
                        <a:t>Al dar clic en “OK “ das paso al siguiente ejercicio.</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smtClean="0">
                          <a:latin typeface="Times New Roman"/>
                          <a:ea typeface="Times New Roman"/>
                          <a:cs typeface="Times New Roman"/>
                        </a:rPr>
                        <a:t>Si das clic en “OK” y</a:t>
                      </a:r>
                      <a:r>
                        <a:rPr lang="es-CO" sz="1200" baseline="0" dirty="0" smtClean="0">
                          <a:latin typeface="Times New Roman"/>
                          <a:ea typeface="Times New Roman"/>
                          <a:cs typeface="Times New Roman"/>
                        </a:rPr>
                        <a:t> la respuesta es incorrecta, MENSAJE EN UN GLOBO: ¡No, no, no… Vuelve a intentarlo1!</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baseline="0" dirty="0" smtClean="0">
                          <a:latin typeface="Times New Roman"/>
                          <a:ea typeface="Times New Roman"/>
                          <a:cs typeface="Times New Roman"/>
                        </a:rPr>
                        <a:t> </a:t>
                      </a:r>
                      <a:r>
                        <a:rPr lang="es-CO" sz="1200" baseline="0" dirty="0" smtClean="0">
                          <a:solidFill>
                            <a:srgbClr val="0000FF"/>
                          </a:solidFill>
                          <a:latin typeface="Times New Roman"/>
                          <a:ea typeface="Times New Roman"/>
                          <a:cs typeface="Times New Roman"/>
                        </a:rPr>
                        <a:t>Lo regresa a la animación. Pantalla (19.1)</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baseline="0" dirty="0" smtClean="0">
                          <a:solidFill>
                            <a:schemeClr val="tx1"/>
                          </a:solidFill>
                          <a:latin typeface="Times New Roman"/>
                          <a:ea typeface="Times New Roman"/>
                          <a:cs typeface="Times New Roman"/>
                        </a:rPr>
                        <a:t>Posteriormente va a la respectiva actividad.</a:t>
                      </a: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dirty="0" smtClean="0">
                        <a:solidFill>
                          <a:srgbClr val="0000FF"/>
                        </a:solidFill>
                        <a:latin typeface="+mn-lt"/>
                        <a:ea typeface="Times New Roman"/>
                        <a:cs typeface="Times New Roman"/>
                      </a:endParaRP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19.3</a:t>
            </a:r>
            <a:endParaRPr lang="es-CO" b="1" dirty="0">
              <a:solidFill>
                <a:srgbClr val="C00000"/>
              </a:solidFill>
              <a:latin typeface="Arial" pitchFamily="34" charset="0"/>
              <a:cs typeface="Arial" pitchFamily="34" charset="0"/>
            </a:endParaRPr>
          </a:p>
        </p:txBody>
      </p:sp>
      <p:pic>
        <p:nvPicPr>
          <p:cNvPr id="5" name="Picture 2" descr="C:\Users\TRABAJO\Pictures\Mis escaneos\escanear0070.jpg"/>
          <p:cNvPicPr>
            <a:picLocks noChangeAspect="1" noChangeArrowheads="1"/>
          </p:cNvPicPr>
          <p:nvPr/>
        </p:nvPicPr>
        <p:blipFill>
          <a:blip r:embed="rId5" cstate="print"/>
          <a:srcRect/>
          <a:stretch>
            <a:fillRect/>
          </a:stretch>
        </p:blipFill>
        <p:spPr bwMode="auto">
          <a:xfrm>
            <a:off x="395536" y="1052736"/>
            <a:ext cx="5256584" cy="2664296"/>
          </a:xfrm>
          <a:prstGeom prst="rect">
            <a:avLst/>
          </a:prstGeom>
          <a:noFill/>
        </p:spPr>
      </p:pic>
      <p:pic>
        <p:nvPicPr>
          <p:cNvPr id="20482" name="Picture 2" descr="C:\Users\TRABAJO\Pictures\Mis escaneos\escanear0073.jpg"/>
          <p:cNvPicPr>
            <a:picLocks noChangeAspect="1" noChangeArrowheads="1"/>
          </p:cNvPicPr>
          <p:nvPr/>
        </p:nvPicPr>
        <p:blipFill>
          <a:blip r:embed="rId6" cstate="print"/>
          <a:srcRect/>
          <a:stretch>
            <a:fillRect/>
          </a:stretch>
        </p:blipFill>
        <p:spPr bwMode="auto">
          <a:xfrm>
            <a:off x="467544" y="1412776"/>
            <a:ext cx="4541773" cy="2160240"/>
          </a:xfrm>
          <a:prstGeom prst="rect">
            <a:avLst/>
          </a:prstGeom>
          <a:noFill/>
        </p:spPr>
      </p:pic>
      <p:sp>
        <p:nvSpPr>
          <p:cNvPr id="7" name="6 CuadroTexto"/>
          <p:cNvSpPr txBox="1"/>
          <p:nvPr/>
        </p:nvSpPr>
        <p:spPr>
          <a:xfrm>
            <a:off x="2411760" y="3212976"/>
            <a:ext cx="418704" cy="369332"/>
          </a:xfrm>
          <a:prstGeom prst="rect">
            <a:avLst/>
          </a:prstGeom>
          <a:noFill/>
        </p:spPr>
        <p:txBody>
          <a:bodyPr wrap="none" rtlCol="0">
            <a:spAutoFit/>
          </a:bodyPr>
          <a:lstStyle/>
          <a:p>
            <a:r>
              <a:rPr lang="es-CO" b="1" dirty="0" smtClean="0"/>
              <a:t>12</a:t>
            </a:r>
            <a:endParaRPr lang="es-CO" b="1" dirty="0"/>
          </a:p>
        </p:txBody>
      </p:sp>
      <p:cxnSp>
        <p:nvCxnSpPr>
          <p:cNvPr id="13" name="12 Conector recto de flecha"/>
          <p:cNvCxnSpPr/>
          <p:nvPr/>
        </p:nvCxnSpPr>
        <p:spPr>
          <a:xfrm flipV="1">
            <a:off x="2699792" y="3068960"/>
            <a:ext cx="1008112"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323528" y="721409"/>
          <a:ext cx="8496944" cy="5984362"/>
        </p:xfrm>
        <a:graphic>
          <a:graphicData uri="http://schemas.openxmlformats.org/drawingml/2006/table">
            <a:tbl>
              <a:tblPr/>
              <a:tblGrid>
                <a:gridCol w="5385247"/>
                <a:gridCol w="3111697"/>
              </a:tblGrid>
              <a:tr h="2890642">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2400" b="1" dirty="0" smtClean="0">
                          <a:solidFill>
                            <a:srgbClr val="C00000"/>
                          </a:solidFill>
                          <a:latin typeface="Times New Roman" pitchFamily="18" charset="0"/>
                          <a:ea typeface="Times New Roman"/>
                          <a:cs typeface="Times New Roman" pitchFamily="18" charset="0"/>
                          <a:hlinkClick r:id="rId3" action="ppaction://hlinkfile"/>
                        </a:rPr>
                        <a:t>Voz18</a:t>
                      </a:r>
                      <a:endParaRPr lang="es-CO" sz="2400" b="1" dirty="0" smtClean="0">
                        <a:solidFill>
                          <a:srgbClr val="C00000"/>
                        </a:solidFill>
                        <a:latin typeface="Times New Roman" pitchFamily="18" charset="0"/>
                        <a:ea typeface="Times New Roman"/>
                        <a:cs typeface="Times New Roman" pitchFamily="18" charset="0"/>
                      </a:endParaRPr>
                    </a:p>
                    <a:p>
                      <a:pPr>
                        <a:spcAft>
                          <a:spcPts val="0"/>
                        </a:spcAft>
                      </a:pPr>
                      <a:endParaRPr lang="es-CO" sz="140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98530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LADERA”, montaña, vegetación,  piedras, arena. Aparece desde el fondo  “</a:t>
                      </a:r>
                      <a:r>
                        <a:rPr lang="es-CO" sz="1400" baseline="0" dirty="0" err="1" smtClean="0">
                          <a:latin typeface="Times New Roman" pitchFamily="18" charset="0"/>
                          <a:ea typeface="Times New Roman"/>
                          <a:cs typeface="Times New Roman" pitchFamily="18" charset="0"/>
                        </a:rPr>
                        <a:t>iguanín</a:t>
                      </a:r>
                      <a:r>
                        <a:rPr lang="es-CO" sz="1400" baseline="0" dirty="0" smtClean="0">
                          <a:latin typeface="Times New Roman" pitchFamily="18" charset="0"/>
                          <a:ea typeface="Times New Roman"/>
                          <a:cs typeface="Times New Roman" pitchFamily="18" charset="0"/>
                        </a:rPr>
                        <a:t>”,  una lagartija que mueve la boca, la cola, se  arrastra, se estaciona y se ríe.  Pancarta  en la que se describe el ejercicio a realizar. En la parte superior de la pancarta la instrucción “Realice el reparto de las esferas en las cajas, arrastrándolas con el mause.  </a:t>
                      </a:r>
                      <a:r>
                        <a:rPr lang="es-CO" sz="1400" u="none" baseline="0" dirty="0" smtClean="0">
                          <a:latin typeface="Times New Roman" pitchFamily="18" charset="0"/>
                          <a:ea typeface="Times New Roman"/>
                          <a:cs typeface="Times New Roman" pitchFamily="18" charset="0"/>
                        </a:rPr>
                        <a:t>Las cajas deben ser  del mismo tamaño. Cuando el estudiante  realice el ejercicio  clic en “OK”  para confirmar la respuesta.  Poner una caja para escribir la respuesta con número.  La respuesta es 9 esferas.  MENSAJE: Haz ganado___puntos, Llevas en </a:t>
                      </a:r>
                      <a:r>
                        <a:rPr lang="es-CO" sz="1400" u="none" baseline="0" dirty="0" err="1" smtClean="0">
                          <a:latin typeface="Times New Roman" pitchFamily="18" charset="0"/>
                          <a:ea typeface="Times New Roman"/>
                          <a:cs typeface="Times New Roman" pitchFamily="18" charset="0"/>
                        </a:rPr>
                        <a:t>total___puntos</a:t>
                      </a:r>
                      <a:r>
                        <a:rPr lang="es-CO" sz="1400" u="none" baseline="0" dirty="0" smtClean="0">
                          <a:latin typeface="Times New Roman" pitchFamily="18" charset="0"/>
                          <a:ea typeface="Times New Roman"/>
                          <a:cs typeface="Times New Roman" pitchFamily="18" charset="0"/>
                        </a:rPr>
                        <a:t>. ¡Adelante !</a:t>
                      </a:r>
                    </a:p>
                    <a:p>
                      <a:pPr>
                        <a:spcAft>
                          <a:spcPts val="0"/>
                        </a:spcAft>
                      </a:pPr>
                      <a:r>
                        <a:rPr lang="es-CO" sz="1400" baseline="0" dirty="0" smtClean="0">
                          <a:latin typeface="Times New Roman" pitchFamily="18" charset="0"/>
                          <a:ea typeface="Times New Roman"/>
                          <a:cs typeface="Times New Roman" pitchFamily="18" charset="0"/>
                        </a:rPr>
                        <a:t>Al dar clic en “OK “ das paso a la pantalla 20.</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smtClean="0">
                          <a:latin typeface="Times New Roman"/>
                          <a:ea typeface="Times New Roman"/>
                          <a:cs typeface="Times New Roman"/>
                        </a:rPr>
                        <a:t>Si das clic en “OK” y</a:t>
                      </a:r>
                      <a:r>
                        <a:rPr lang="es-CO" sz="1200" baseline="0" dirty="0" smtClean="0">
                          <a:latin typeface="Times New Roman"/>
                          <a:ea typeface="Times New Roman"/>
                          <a:cs typeface="Times New Roman"/>
                        </a:rPr>
                        <a:t> la respuesta es incorrecta, MENSAJE EN UN GLOBO: ¡No, no, no… Vuelve a intentarlo1!</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baseline="0" dirty="0" smtClean="0">
                          <a:solidFill>
                            <a:srgbClr val="0000FF"/>
                          </a:solidFill>
                          <a:latin typeface="Times New Roman"/>
                          <a:ea typeface="Times New Roman"/>
                          <a:cs typeface="Times New Roman"/>
                        </a:rPr>
                        <a:t> Lo regresa a la animación. Pantalla (19.1).</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baseline="0" dirty="0" smtClean="0">
                          <a:solidFill>
                            <a:schemeClr val="tx1"/>
                          </a:solidFill>
                          <a:latin typeface="Times New Roman"/>
                          <a:ea typeface="Times New Roman"/>
                          <a:cs typeface="Times New Roman"/>
                        </a:rPr>
                        <a:t>Posteriormente va a la respectiva actividad.</a:t>
                      </a: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dirty="0" smtClean="0">
                        <a:solidFill>
                          <a:srgbClr val="0000FF"/>
                        </a:solidFill>
                        <a:latin typeface="+mn-lt"/>
                        <a:ea typeface="Times New Roman"/>
                        <a:cs typeface="Times New Roman"/>
                      </a:endParaRPr>
                    </a:p>
                    <a:p>
                      <a:pPr>
                        <a:spcAft>
                          <a:spcPts val="0"/>
                        </a:spcAft>
                      </a:pPr>
                      <a:endParaRPr lang="es-CO" sz="1200" dirty="0" smtClean="0">
                        <a:latin typeface="Times New Roman"/>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19.4</a:t>
            </a:r>
            <a:endParaRPr lang="es-CO" b="1" dirty="0">
              <a:solidFill>
                <a:srgbClr val="C00000"/>
              </a:solidFill>
              <a:latin typeface="Arial" pitchFamily="34" charset="0"/>
              <a:cs typeface="Arial" pitchFamily="34" charset="0"/>
            </a:endParaRPr>
          </a:p>
        </p:txBody>
      </p:sp>
      <p:pic>
        <p:nvPicPr>
          <p:cNvPr id="5" name="Picture 2" descr="C:\Users\TRABAJO\Pictures\Mis escaneos\escanear0070.jpg"/>
          <p:cNvPicPr>
            <a:picLocks noChangeAspect="1" noChangeArrowheads="1"/>
          </p:cNvPicPr>
          <p:nvPr/>
        </p:nvPicPr>
        <p:blipFill>
          <a:blip r:embed="rId5" cstate="print"/>
          <a:srcRect/>
          <a:stretch>
            <a:fillRect/>
          </a:stretch>
        </p:blipFill>
        <p:spPr bwMode="auto">
          <a:xfrm>
            <a:off x="395536" y="1052736"/>
            <a:ext cx="5256584" cy="2664296"/>
          </a:xfrm>
          <a:prstGeom prst="rect">
            <a:avLst/>
          </a:prstGeom>
          <a:noFill/>
        </p:spPr>
      </p:pic>
      <p:pic>
        <p:nvPicPr>
          <p:cNvPr id="21506" name="Picture 2" descr="C:\Users\TRABAJO\Pictures\Mis escaneos\escanear0075.jpg"/>
          <p:cNvPicPr>
            <a:picLocks noChangeAspect="1" noChangeArrowheads="1"/>
          </p:cNvPicPr>
          <p:nvPr/>
        </p:nvPicPr>
        <p:blipFill>
          <a:blip r:embed="rId6" cstate="print"/>
          <a:srcRect/>
          <a:stretch>
            <a:fillRect/>
          </a:stretch>
        </p:blipFill>
        <p:spPr bwMode="auto">
          <a:xfrm>
            <a:off x="971600" y="1628800"/>
            <a:ext cx="4105275" cy="1998663"/>
          </a:xfrm>
          <a:prstGeom prst="rect">
            <a:avLst/>
          </a:prstGeom>
          <a:noFill/>
        </p:spPr>
      </p:pic>
      <p:sp>
        <p:nvSpPr>
          <p:cNvPr id="7" name="6 CuadroTexto"/>
          <p:cNvSpPr txBox="1"/>
          <p:nvPr/>
        </p:nvSpPr>
        <p:spPr>
          <a:xfrm>
            <a:off x="2627784" y="3212976"/>
            <a:ext cx="301686" cy="369332"/>
          </a:xfrm>
          <a:prstGeom prst="rect">
            <a:avLst/>
          </a:prstGeom>
          <a:noFill/>
        </p:spPr>
        <p:txBody>
          <a:bodyPr wrap="none" rtlCol="0">
            <a:spAutoFit/>
          </a:bodyPr>
          <a:lstStyle/>
          <a:p>
            <a:r>
              <a:rPr lang="es-CO" b="1" dirty="0" smtClean="0">
                <a:solidFill>
                  <a:srgbClr val="FF0000"/>
                </a:solidFill>
              </a:rPr>
              <a:t>9</a:t>
            </a:r>
            <a:endParaRPr lang="es-CO" b="1" dirty="0">
              <a:solidFill>
                <a:srgbClr val="FF0000"/>
              </a:solidFill>
            </a:endParaRPr>
          </a:p>
        </p:txBody>
      </p:sp>
      <p:cxnSp>
        <p:nvCxnSpPr>
          <p:cNvPr id="11" name="10 Conector recto de flecha"/>
          <p:cNvCxnSpPr>
            <a:stCxn id="7" idx="3"/>
          </p:cNvCxnSpPr>
          <p:nvPr/>
        </p:nvCxnSpPr>
        <p:spPr>
          <a:xfrm flipV="1">
            <a:off x="2929470" y="3212976"/>
            <a:ext cx="994458"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922361"/>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Este es nuestro mapa de navegación, ahora selecciona el mundo al que debes ir, de acuerdo con el orden de los números.  Estás a punto de encontrar el tesoro. ¡Adelante amiguitos!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Voz13</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endParaRPr lang="es-CO" sz="1200" dirty="0">
                        <a:latin typeface="Calibri"/>
                        <a:ea typeface="Times New Roman"/>
                        <a:cs typeface="Times New Roman"/>
                      </a:endParaRPr>
                    </a:p>
                    <a:p>
                      <a:pPr>
                        <a:spcAft>
                          <a:spcPts val="0"/>
                        </a:spcAft>
                      </a:pPr>
                      <a:r>
                        <a:rPr lang="es-CO" sz="1400" baseline="0" dirty="0" smtClean="0">
                          <a:latin typeface="Times New Roman" pitchFamily="18" charset="0"/>
                          <a:ea typeface="Times New Roman"/>
                          <a:cs typeface="Times New Roman" pitchFamily="18" charset="0"/>
                        </a:rPr>
                        <a:t>Aparece cada mundo  uno detrás del otro moviéndose izquierda-derecha, con números de l 1 al 6 cada uno con el sol en el fondo. El título en forma circular con un color vivo.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La señal del mundo al que se debe ir es un sol brillante con una mayor intensidad de luz, en este caso “La cima” se amplía y se achica., el cual al dar clic le da paso a la pantalla N° 21. </a:t>
                      </a:r>
                    </a:p>
                    <a:p>
                      <a:pPr>
                        <a:spcAft>
                          <a:spcPts val="0"/>
                        </a:spcAft>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Matematin aparece en la parte superior derecha  moviendo la cabeza, la boca,  se amplía , el timón se mueve izquierda-recha y viceversa y luego dice el mensaje.</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20</a:t>
            </a:r>
            <a:endParaRPr lang="es-CO" b="1" dirty="0">
              <a:solidFill>
                <a:srgbClr val="C00000"/>
              </a:solidFill>
              <a:latin typeface="Arial" pitchFamily="34" charset="0"/>
              <a:cs typeface="Arial" pitchFamily="34" charset="0"/>
            </a:endParaRPr>
          </a:p>
        </p:txBody>
      </p:sp>
      <p:grpSp>
        <p:nvGrpSpPr>
          <p:cNvPr id="15" name="14 Grupo"/>
          <p:cNvGrpSpPr/>
          <p:nvPr/>
        </p:nvGrpSpPr>
        <p:grpSpPr>
          <a:xfrm>
            <a:off x="323528" y="980728"/>
            <a:ext cx="5256584" cy="2701395"/>
            <a:chOff x="323528" y="980728"/>
            <a:chExt cx="5256584" cy="2701395"/>
          </a:xfrm>
        </p:grpSpPr>
        <p:pic>
          <p:nvPicPr>
            <p:cNvPr id="16" name="Picture 2" descr="C:\Users\TRABAJO\Pictures\Mis escaneos\escanear0091.jpg"/>
            <p:cNvPicPr>
              <a:picLocks noChangeAspect="1" noChangeArrowheads="1"/>
            </p:cNvPicPr>
            <p:nvPr/>
          </p:nvPicPr>
          <p:blipFill>
            <a:blip r:embed="rId4" cstate="print"/>
            <a:srcRect/>
            <a:stretch>
              <a:fillRect/>
            </a:stretch>
          </p:blipFill>
          <p:spPr bwMode="auto">
            <a:xfrm>
              <a:off x="323528" y="980728"/>
              <a:ext cx="5256584" cy="2701395"/>
            </a:xfrm>
            <a:prstGeom prst="rect">
              <a:avLst/>
            </a:prstGeom>
            <a:noFill/>
          </p:spPr>
        </p:pic>
        <p:pic>
          <p:nvPicPr>
            <p:cNvPr id="17" name="Picture 2" descr="C:\Users\TRABAJO\Pictures\Mis escaneos\escanear0089.jpg"/>
            <p:cNvPicPr>
              <a:picLocks noChangeAspect="1" noChangeArrowheads="1"/>
            </p:cNvPicPr>
            <p:nvPr/>
          </p:nvPicPr>
          <p:blipFill>
            <a:blip r:embed="rId5" cstate="print"/>
            <a:srcRect/>
            <a:stretch>
              <a:fillRect/>
            </a:stretch>
          </p:blipFill>
          <p:spPr bwMode="auto">
            <a:xfrm>
              <a:off x="4644008" y="1268760"/>
              <a:ext cx="638225" cy="576064"/>
            </a:xfrm>
            <a:prstGeom prst="rect">
              <a:avLst/>
            </a:prstGeom>
            <a:noFill/>
          </p:spPr>
        </p:pic>
        <p:sp>
          <p:nvSpPr>
            <p:cNvPr id="18" name="17 CuadroTexto"/>
            <p:cNvSpPr txBox="1"/>
            <p:nvPr/>
          </p:nvSpPr>
          <p:spPr>
            <a:xfrm>
              <a:off x="2699792" y="1556792"/>
              <a:ext cx="301686" cy="369332"/>
            </a:xfrm>
            <a:prstGeom prst="rect">
              <a:avLst/>
            </a:prstGeom>
            <a:noFill/>
          </p:spPr>
          <p:txBody>
            <a:bodyPr wrap="none" rtlCol="0">
              <a:spAutoFit/>
            </a:bodyPr>
            <a:lstStyle/>
            <a:p>
              <a:r>
                <a:rPr lang="es-CO" b="1" dirty="0" smtClean="0">
                  <a:solidFill>
                    <a:srgbClr val="FF0000"/>
                  </a:solidFill>
                </a:rPr>
                <a:t>1</a:t>
              </a:r>
              <a:endParaRPr lang="es-CO" b="1" dirty="0">
                <a:solidFill>
                  <a:srgbClr val="FF0000"/>
                </a:solidFill>
              </a:endParaRPr>
            </a:p>
          </p:txBody>
        </p:sp>
        <p:sp>
          <p:nvSpPr>
            <p:cNvPr id="19" name="18 CuadroTexto"/>
            <p:cNvSpPr txBox="1"/>
            <p:nvPr/>
          </p:nvSpPr>
          <p:spPr>
            <a:xfrm>
              <a:off x="3995936" y="1844824"/>
              <a:ext cx="301686" cy="369332"/>
            </a:xfrm>
            <a:prstGeom prst="rect">
              <a:avLst/>
            </a:prstGeom>
            <a:noFill/>
          </p:spPr>
          <p:txBody>
            <a:bodyPr wrap="none" rtlCol="0">
              <a:spAutoFit/>
            </a:bodyPr>
            <a:lstStyle/>
            <a:p>
              <a:r>
                <a:rPr lang="es-CO" b="1" dirty="0" smtClean="0">
                  <a:solidFill>
                    <a:srgbClr val="FF0000"/>
                  </a:solidFill>
                </a:rPr>
                <a:t>2</a:t>
              </a:r>
              <a:endParaRPr lang="es-CO" b="1" dirty="0">
                <a:solidFill>
                  <a:srgbClr val="FF0000"/>
                </a:solidFill>
              </a:endParaRPr>
            </a:p>
          </p:txBody>
        </p:sp>
        <p:sp>
          <p:nvSpPr>
            <p:cNvPr id="20" name="19 CuadroTexto"/>
            <p:cNvSpPr txBox="1"/>
            <p:nvPr/>
          </p:nvSpPr>
          <p:spPr>
            <a:xfrm>
              <a:off x="4716016" y="2780928"/>
              <a:ext cx="301686" cy="369332"/>
            </a:xfrm>
            <a:prstGeom prst="rect">
              <a:avLst/>
            </a:prstGeom>
            <a:noFill/>
          </p:spPr>
          <p:txBody>
            <a:bodyPr wrap="none" rtlCol="0">
              <a:spAutoFit/>
            </a:bodyPr>
            <a:lstStyle/>
            <a:p>
              <a:r>
                <a:rPr lang="es-CO" b="1" dirty="0" smtClean="0">
                  <a:solidFill>
                    <a:srgbClr val="FF0000"/>
                  </a:solidFill>
                </a:rPr>
                <a:t>3</a:t>
              </a:r>
              <a:endParaRPr lang="es-CO" b="1" dirty="0">
                <a:solidFill>
                  <a:srgbClr val="FF0000"/>
                </a:solidFill>
              </a:endParaRPr>
            </a:p>
          </p:txBody>
        </p:sp>
        <p:sp>
          <p:nvSpPr>
            <p:cNvPr id="21" name="20 CuadroTexto"/>
            <p:cNvSpPr txBox="1"/>
            <p:nvPr/>
          </p:nvSpPr>
          <p:spPr>
            <a:xfrm>
              <a:off x="3131840" y="2852936"/>
              <a:ext cx="301686" cy="369332"/>
            </a:xfrm>
            <a:prstGeom prst="rect">
              <a:avLst/>
            </a:prstGeom>
            <a:noFill/>
          </p:spPr>
          <p:txBody>
            <a:bodyPr wrap="none" rtlCol="0">
              <a:spAutoFit/>
            </a:bodyPr>
            <a:lstStyle/>
            <a:p>
              <a:r>
                <a:rPr lang="es-CO" b="1" dirty="0" smtClean="0">
                  <a:solidFill>
                    <a:srgbClr val="FF0000"/>
                  </a:solidFill>
                </a:rPr>
                <a:t>4</a:t>
              </a:r>
              <a:endParaRPr lang="es-CO" b="1" dirty="0">
                <a:solidFill>
                  <a:srgbClr val="FF0000"/>
                </a:solidFill>
              </a:endParaRPr>
            </a:p>
          </p:txBody>
        </p:sp>
        <p:sp>
          <p:nvSpPr>
            <p:cNvPr id="22" name="21 CuadroTexto"/>
            <p:cNvSpPr txBox="1"/>
            <p:nvPr/>
          </p:nvSpPr>
          <p:spPr>
            <a:xfrm>
              <a:off x="2051720" y="2924944"/>
              <a:ext cx="301686" cy="369332"/>
            </a:xfrm>
            <a:prstGeom prst="rect">
              <a:avLst/>
            </a:prstGeom>
            <a:noFill/>
          </p:spPr>
          <p:txBody>
            <a:bodyPr wrap="none" rtlCol="0">
              <a:spAutoFit/>
            </a:bodyPr>
            <a:lstStyle/>
            <a:p>
              <a:r>
                <a:rPr lang="es-CO" b="1" dirty="0" smtClean="0">
                  <a:solidFill>
                    <a:srgbClr val="FF0000"/>
                  </a:solidFill>
                </a:rPr>
                <a:t>5</a:t>
              </a:r>
              <a:endParaRPr lang="es-CO" b="1" dirty="0">
                <a:solidFill>
                  <a:srgbClr val="FF0000"/>
                </a:solidFill>
              </a:endParaRPr>
            </a:p>
          </p:txBody>
        </p:sp>
        <p:sp>
          <p:nvSpPr>
            <p:cNvPr id="23" name="22 CuadroTexto"/>
            <p:cNvSpPr txBox="1"/>
            <p:nvPr/>
          </p:nvSpPr>
          <p:spPr>
            <a:xfrm>
              <a:off x="899592" y="2132856"/>
              <a:ext cx="301686" cy="369332"/>
            </a:xfrm>
            <a:prstGeom prst="rect">
              <a:avLst/>
            </a:prstGeom>
            <a:noFill/>
          </p:spPr>
          <p:txBody>
            <a:bodyPr wrap="none" rtlCol="0">
              <a:spAutoFit/>
            </a:bodyPr>
            <a:lstStyle/>
            <a:p>
              <a:r>
                <a:rPr lang="es-CO" b="1" dirty="0" smtClean="0">
                  <a:solidFill>
                    <a:srgbClr val="FF0000"/>
                  </a:solidFill>
                </a:rPr>
                <a:t>6</a:t>
              </a:r>
              <a:endParaRPr lang="es-CO" b="1" dirty="0">
                <a:solidFill>
                  <a:srgbClr val="FF0000"/>
                </a:solidFill>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323528" y="721409"/>
          <a:ext cx="8496944" cy="5982663"/>
        </p:xfrm>
        <a:graphic>
          <a:graphicData uri="http://schemas.openxmlformats.org/drawingml/2006/table">
            <a:tbl>
              <a:tblPr/>
              <a:tblGrid>
                <a:gridCol w="5385247"/>
                <a:gridCol w="3111697"/>
              </a:tblGrid>
              <a:tr h="2995623">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Abejín:</a:t>
                      </a:r>
                      <a:r>
                        <a:rPr lang="es-CO" sz="1400" baseline="0" dirty="0" smtClean="0">
                          <a:latin typeface="Times New Roman" pitchFamily="18" charset="0"/>
                          <a:ea typeface="Times New Roman"/>
                          <a:cs typeface="Times New Roman" pitchFamily="18" charset="0"/>
                        </a:rPr>
                        <a:t>  ahora juguemos a solucionar problemas con  los números fraccionarios, </a:t>
                      </a:r>
                      <a:r>
                        <a:rPr lang="es-CO" sz="1400" b="1" baseline="0" dirty="0" smtClean="0">
                          <a:solidFill>
                            <a:srgbClr val="C00000"/>
                          </a:solidFill>
                          <a:latin typeface="Times New Roman" pitchFamily="18" charset="0"/>
                          <a:ea typeface="Times New Roman"/>
                          <a:cs typeface="Times New Roman" pitchFamily="18" charset="0"/>
                        </a:rPr>
                        <a:t>¡Adelante! Ya casi encuentras el tesoro.      </a:t>
                      </a:r>
                    </a:p>
                    <a:p>
                      <a:pPr>
                        <a:spcAft>
                          <a:spcPts val="0"/>
                        </a:spcAft>
                      </a:pPr>
                      <a:endParaRPr lang="es-CO" sz="1400" b="1" baseline="0" dirty="0" smtClean="0">
                        <a:solidFill>
                          <a:srgbClr val="C00000"/>
                        </a:solidFill>
                        <a:latin typeface="Times New Roman" pitchFamily="18" charset="0"/>
                        <a:ea typeface="Times New Roman"/>
                        <a:cs typeface="Times New Roman" pitchFamily="18" charset="0"/>
                      </a:endParaRP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3" action="ppaction://hlinkfile"/>
                        </a:rPr>
                        <a:t>Voz19</a:t>
                      </a:r>
                      <a:r>
                        <a:rPr lang="es-CO" sz="2000" b="1" baseline="0" dirty="0" smtClean="0">
                          <a:solidFill>
                            <a:srgbClr val="0000CC"/>
                          </a:solidFill>
                          <a:latin typeface="Times New Roman" pitchFamily="18" charset="0"/>
                          <a:ea typeface="Times New Roman"/>
                          <a:cs typeface="Times New Roman" pitchFamily="18" charset="0"/>
                          <a:hlinkClick r:id="rId4" action="ppaction://hlinkfile"/>
                        </a:rPr>
                        <a:t>   </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1" baseline="0" dirty="0" smtClean="0">
                        <a:solidFill>
                          <a:srgbClr val="C00000"/>
                        </a:solidFill>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CIMA”, montaña alta, vegetación,  piedras, bosque, pájaros volando. luego ingresa “Matematin “ en la parte superior derecha  moviendo la cabeza, la boca,  se amplía , el timón se mueve izquierda-recha y viceversa y luego dice el mensaje. También debe aparecer el nombre del mundo con su respectiva temática, sobre un timón o alrededor, se amplia y luego se achica (ver imagen parte superior izquierda)</a:t>
                      </a:r>
                    </a:p>
                    <a:p>
                      <a:pPr>
                        <a:spcAft>
                          <a:spcPts val="0"/>
                        </a:spcAft>
                      </a:pPr>
                      <a:r>
                        <a:rPr lang="es-CO" sz="1400" baseline="0" dirty="0" smtClean="0">
                          <a:latin typeface="Times New Roman" pitchFamily="18" charset="0"/>
                          <a:ea typeface="Times New Roman"/>
                          <a:cs typeface="Times New Roman" pitchFamily="18" charset="0"/>
                        </a:rPr>
                        <a:t>Aparece desde el fondo  “abejín”,  una abeja que mueve la boca, las alas, se  desplaza por la pantalla,  se estaciona y se ríe.  Un mensaje en la parte superior que dice “JUGUEMOS A SOLUCIONAR PROBLEMAS”, el cual se amplia en forma dinámica. </a:t>
                      </a:r>
                      <a:endParaRPr lang="es-CO" sz="1400" u="none"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N°  21.1</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5"/>
                        </a:rPr>
                        <a:t>http://es.melodyloops.com/search/The+next+game</a:t>
                      </a:r>
                      <a:r>
                        <a:rPr lang="es-CO" sz="1200" u="sng" dirty="0" smtClean="0">
                          <a:solidFill>
                            <a:srgbClr val="0000FF"/>
                          </a:solidFill>
                          <a:latin typeface="Times New Roman"/>
                          <a:ea typeface="Times New Roman"/>
                          <a:cs typeface="Times New Roman"/>
                          <a:hlinkClick r:id="rId5"/>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dirty="0" smtClean="0">
                        <a:latin typeface="+mn-lt"/>
                        <a:ea typeface="Times New Roman"/>
                        <a:cs typeface="Times New Roman"/>
                      </a:endParaRP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21</a:t>
            </a:r>
            <a:endParaRPr lang="es-CO" b="1" dirty="0">
              <a:solidFill>
                <a:srgbClr val="C00000"/>
              </a:solidFill>
              <a:latin typeface="Arial" pitchFamily="34" charset="0"/>
              <a:cs typeface="Arial" pitchFamily="34" charset="0"/>
            </a:endParaRPr>
          </a:p>
        </p:txBody>
      </p:sp>
      <p:pic>
        <p:nvPicPr>
          <p:cNvPr id="22530" name="Picture 2" descr="C:\Users\TRABAJO\Pictures\Mis escaneos\escanear0078.jpg"/>
          <p:cNvPicPr>
            <a:picLocks noChangeAspect="1" noChangeArrowheads="1"/>
          </p:cNvPicPr>
          <p:nvPr/>
        </p:nvPicPr>
        <p:blipFill>
          <a:blip r:embed="rId6" cstate="print"/>
          <a:srcRect/>
          <a:stretch>
            <a:fillRect/>
          </a:stretch>
        </p:blipFill>
        <p:spPr bwMode="auto">
          <a:xfrm>
            <a:off x="395536" y="980728"/>
            <a:ext cx="5274599" cy="2592288"/>
          </a:xfrm>
          <a:prstGeom prst="rect">
            <a:avLst/>
          </a:prstGeom>
          <a:noFill/>
        </p:spPr>
      </p:pic>
      <p:pic>
        <p:nvPicPr>
          <p:cNvPr id="7" name="Picture 2" descr="C:\Users\TRABAJO\Pictures\Mis escaneos\escanear0089.jpg"/>
          <p:cNvPicPr>
            <a:picLocks noChangeAspect="1" noChangeArrowheads="1"/>
          </p:cNvPicPr>
          <p:nvPr/>
        </p:nvPicPr>
        <p:blipFill>
          <a:blip r:embed="rId7" cstate="print"/>
          <a:srcRect/>
          <a:stretch>
            <a:fillRect/>
          </a:stretch>
        </p:blipFill>
        <p:spPr bwMode="auto">
          <a:xfrm>
            <a:off x="4860032" y="1124746"/>
            <a:ext cx="677074" cy="61113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C:\Users\TRABAJO\Pictures\Mis escaneos\escanear0078.jpg"/>
          <p:cNvPicPr>
            <a:picLocks noChangeAspect="1" noChangeArrowheads="1"/>
          </p:cNvPicPr>
          <p:nvPr/>
        </p:nvPicPr>
        <p:blipFill>
          <a:blip r:embed="rId3" cstate="print"/>
          <a:srcRect/>
          <a:stretch>
            <a:fillRect/>
          </a:stretch>
        </p:blipFill>
        <p:spPr bwMode="auto">
          <a:xfrm>
            <a:off x="395536" y="980728"/>
            <a:ext cx="5274599" cy="2592288"/>
          </a:xfrm>
          <a:prstGeom prst="rect">
            <a:avLst/>
          </a:prstGeom>
          <a:noFill/>
        </p:spPr>
      </p:pic>
      <p:graphicFrame>
        <p:nvGraphicFramePr>
          <p:cNvPr id="4" name="3 Tabla"/>
          <p:cNvGraphicFramePr>
            <a:graphicFrameLocks noGrp="1"/>
          </p:cNvGraphicFramePr>
          <p:nvPr/>
        </p:nvGraphicFramePr>
        <p:xfrm>
          <a:off x="323528" y="721409"/>
          <a:ext cx="8496944" cy="5906463"/>
        </p:xfrm>
        <a:graphic>
          <a:graphicData uri="http://schemas.openxmlformats.org/drawingml/2006/table">
            <a:tbl>
              <a:tblPr/>
              <a:tblGrid>
                <a:gridCol w="5385247"/>
                <a:gridCol w="3111697"/>
              </a:tblGrid>
              <a:tr h="29956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b="1" dirty="0" smtClean="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No</a:t>
                      </a:r>
                      <a:r>
                        <a:rPr lang="es-CO" sz="1400" baseline="0" dirty="0" smtClean="0">
                          <a:latin typeface="Times New Roman" pitchFamily="18" charset="0"/>
                          <a:ea typeface="Times New Roman"/>
                          <a:cs typeface="Times New Roman" pitchFamily="18" charset="0"/>
                        </a:rPr>
                        <a:t> hay voz</a:t>
                      </a:r>
                      <a:endParaRPr lang="es-CO" sz="140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CIMA”, montaña alta, vegetación,  piedras, bosque. Aparece desde el fondo  “abejín”,  una abeja que  mueve la boca, la cola, se  desplaza por la pantalla,  se estaciona y se ríe.  Pancarta  que ingresa de arriba hacia abajo, en la que se describe el ejercicio a realizar, en la parte del  lado izquierdo “LA CASONA”. En la parte superior de la </a:t>
                      </a:r>
                      <a:r>
                        <a:rPr lang="es-CO" sz="1400" b="1" baseline="0" dirty="0" smtClean="0">
                          <a:solidFill>
                            <a:srgbClr val="FF0000"/>
                          </a:solidFill>
                          <a:latin typeface="Times New Roman" pitchFamily="18" charset="0"/>
                          <a:ea typeface="Times New Roman"/>
                          <a:cs typeface="Times New Roman" pitchFamily="18" charset="0"/>
                        </a:rPr>
                        <a:t>pancarta </a:t>
                      </a:r>
                      <a:r>
                        <a:rPr lang="es-CO" sz="1400" baseline="0" dirty="0" smtClean="0">
                          <a:latin typeface="Times New Roman" pitchFamily="18" charset="0"/>
                          <a:ea typeface="Times New Roman"/>
                          <a:cs typeface="Times New Roman" pitchFamily="18" charset="0"/>
                        </a:rPr>
                        <a:t>la instrucción “Selecciona la respuesta correcta”.  </a:t>
                      </a:r>
                      <a:r>
                        <a:rPr lang="es-CO" sz="1400" u="none" baseline="0" dirty="0" smtClean="0">
                          <a:latin typeface="Times New Roman" pitchFamily="18" charset="0"/>
                          <a:ea typeface="Times New Roman"/>
                          <a:cs typeface="Times New Roman" pitchFamily="18" charset="0"/>
                        </a:rPr>
                        <a:t>Cuando el estudiante  realice el ejercicio  clic en “OK”  para confirmar la respuesta. </a:t>
                      </a:r>
                      <a:r>
                        <a:rPr lang="es-CO" sz="1400" b="1" u="none" baseline="0" dirty="0" smtClean="0">
                          <a:solidFill>
                            <a:srgbClr val="0000CC"/>
                          </a:solidFill>
                          <a:latin typeface="Times New Roman" pitchFamily="18" charset="0"/>
                          <a:ea typeface="Times New Roman"/>
                          <a:cs typeface="Times New Roman" pitchFamily="18" charset="0"/>
                        </a:rPr>
                        <a:t>La respuesta correcta es 3/6.  </a:t>
                      </a:r>
                      <a:r>
                        <a:rPr lang="es-CO" sz="1400" u="none" baseline="0" dirty="0" smtClean="0">
                          <a:latin typeface="Times New Roman" pitchFamily="18" charset="0"/>
                          <a:ea typeface="Times New Roman"/>
                          <a:cs typeface="Times New Roman" pitchFamily="18" charset="0"/>
                        </a:rPr>
                        <a:t>MENSAJE: Haz ganado___puntos, Llevas en </a:t>
                      </a:r>
                      <a:r>
                        <a:rPr lang="es-CO" sz="1400" u="none" baseline="0" dirty="0" err="1" smtClean="0">
                          <a:latin typeface="Times New Roman" pitchFamily="18" charset="0"/>
                          <a:ea typeface="Times New Roman"/>
                          <a:cs typeface="Times New Roman" pitchFamily="18" charset="0"/>
                        </a:rPr>
                        <a:t>total___puntos</a:t>
                      </a:r>
                      <a:r>
                        <a:rPr lang="es-CO" sz="1400" u="none" baseline="0" dirty="0" smtClean="0">
                          <a:latin typeface="Times New Roman" pitchFamily="18" charset="0"/>
                          <a:ea typeface="Times New Roman"/>
                          <a:cs typeface="Times New Roman" pitchFamily="18" charset="0"/>
                        </a:rPr>
                        <a:t>. ¡Adelante !. </a:t>
                      </a:r>
                      <a:r>
                        <a:rPr lang="es-CO" sz="1400" u="none" baseline="0" dirty="0" err="1" smtClean="0">
                          <a:latin typeface="Times New Roman" pitchFamily="18" charset="0"/>
                          <a:ea typeface="Times New Roman"/>
                          <a:cs typeface="Times New Roman" pitchFamily="18" charset="0"/>
                        </a:rPr>
                        <a:t>Asinar</a:t>
                      </a:r>
                      <a:r>
                        <a:rPr lang="es-CO" sz="1400" u="none" baseline="0" dirty="0" smtClean="0">
                          <a:latin typeface="Times New Roman" pitchFamily="18" charset="0"/>
                          <a:ea typeface="Times New Roman"/>
                          <a:cs typeface="Times New Roman" pitchFamily="18" charset="0"/>
                        </a:rPr>
                        <a:t> un punto por cada ejercicio realizado correctamente.</a:t>
                      </a:r>
                    </a:p>
                    <a:p>
                      <a:pPr>
                        <a:spcAft>
                          <a:spcPts val="0"/>
                        </a:spcAft>
                      </a:pPr>
                      <a:r>
                        <a:rPr lang="es-CO" sz="1400" baseline="0" dirty="0" smtClean="0">
                          <a:latin typeface="Times New Roman" pitchFamily="18" charset="0"/>
                          <a:ea typeface="Times New Roman"/>
                          <a:cs typeface="Times New Roman" pitchFamily="18" charset="0"/>
                        </a:rPr>
                        <a:t>Al dar clic en “OK “ das  paso al siguiente ejercicio.</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“Recuerda el numerador indica las partes </a:t>
                      </a:r>
                    </a:p>
                    <a:p>
                      <a:r>
                        <a:rPr lang="es-CO" sz="1200" b="1" dirty="0" smtClean="0">
                          <a:solidFill>
                            <a:srgbClr val="0000FF"/>
                          </a:solidFill>
                          <a:latin typeface="Times New Roman" pitchFamily="18" charset="0"/>
                          <a:cs typeface="Times New Roman" pitchFamily="18" charset="0"/>
                        </a:rPr>
                        <a:t>tomadas (color) y el denominador las partes </a:t>
                      </a:r>
                    </a:p>
                    <a:p>
                      <a:r>
                        <a:rPr lang="es-CO" sz="1200" b="1" dirty="0" smtClean="0">
                          <a:solidFill>
                            <a:srgbClr val="0000FF"/>
                          </a:solidFill>
                          <a:latin typeface="Times New Roman" pitchFamily="18" charset="0"/>
                          <a:cs typeface="Times New Roman" pitchFamily="18" charset="0"/>
                        </a:rPr>
                        <a:t>en que se divide la unidad”</a:t>
                      </a: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21.1</a:t>
            </a:r>
            <a:endParaRPr lang="es-CO" b="1" dirty="0">
              <a:solidFill>
                <a:srgbClr val="C00000"/>
              </a:solidFill>
              <a:latin typeface="Arial" pitchFamily="34" charset="0"/>
              <a:cs typeface="Arial" pitchFamily="34" charset="0"/>
            </a:endParaRPr>
          </a:p>
        </p:txBody>
      </p:sp>
      <p:sp>
        <p:nvSpPr>
          <p:cNvPr id="5" name="4 CuadroTexto"/>
          <p:cNvSpPr txBox="1"/>
          <p:nvPr/>
        </p:nvSpPr>
        <p:spPr>
          <a:xfrm>
            <a:off x="2339752" y="908720"/>
            <a:ext cx="3311804" cy="369332"/>
          </a:xfrm>
          <a:prstGeom prst="rect">
            <a:avLst/>
          </a:prstGeom>
          <a:noFill/>
        </p:spPr>
        <p:txBody>
          <a:bodyPr wrap="none" rtlCol="0">
            <a:spAutoFit/>
          </a:bodyPr>
          <a:lstStyle/>
          <a:p>
            <a:r>
              <a:rPr lang="es-CO" b="1" dirty="0" smtClean="0">
                <a:solidFill>
                  <a:srgbClr val="C00000"/>
                </a:solidFill>
                <a:latin typeface="Times New Roman" pitchFamily="18" charset="0"/>
                <a:cs typeface="Times New Roman" pitchFamily="18" charset="0"/>
              </a:rPr>
              <a:t>Selecciona la respuesta correcta</a:t>
            </a:r>
            <a:endParaRPr lang="es-CO" b="1" dirty="0">
              <a:solidFill>
                <a:srgbClr val="C00000"/>
              </a:solidFill>
              <a:latin typeface="Times New Roman" pitchFamily="18" charset="0"/>
              <a:cs typeface="Times New Roman" pitchFamily="18" charset="0"/>
            </a:endParaRPr>
          </a:p>
        </p:txBody>
      </p:sp>
      <p:sp>
        <p:nvSpPr>
          <p:cNvPr id="7" name="6 Rectángulo"/>
          <p:cNvSpPr/>
          <p:nvPr/>
        </p:nvSpPr>
        <p:spPr>
          <a:xfrm>
            <a:off x="2267744" y="1340768"/>
            <a:ext cx="3240360" cy="208823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latin typeface="Times New Roman" pitchFamily="18" charset="0"/>
                <a:cs typeface="Times New Roman" pitchFamily="18" charset="0"/>
              </a:rPr>
              <a:t>¿Qué fracción de los vidrios de la </a:t>
            </a:r>
            <a:r>
              <a:rPr lang="es-CO" b="1" dirty="0" smtClean="0">
                <a:solidFill>
                  <a:srgbClr val="C00000"/>
                </a:solidFill>
                <a:latin typeface="Times New Roman" pitchFamily="18" charset="0"/>
                <a:cs typeface="Times New Roman" pitchFamily="18" charset="0"/>
              </a:rPr>
              <a:t>puerta de la izquierda </a:t>
            </a:r>
            <a:r>
              <a:rPr lang="es-CO" dirty="0" smtClean="0">
                <a:solidFill>
                  <a:schemeClr val="tx1"/>
                </a:solidFill>
                <a:latin typeface="Times New Roman" pitchFamily="18" charset="0"/>
                <a:cs typeface="Times New Roman" pitchFamily="18" charset="0"/>
              </a:rPr>
              <a:t>de la casona son anaranjados?</a:t>
            </a: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a:solidFill>
                <a:schemeClr val="tx1"/>
              </a:solidFill>
              <a:latin typeface="Times New Roman" pitchFamily="18" charset="0"/>
              <a:cs typeface="Times New Roman" pitchFamily="18" charset="0"/>
            </a:endParaRPr>
          </a:p>
        </p:txBody>
      </p:sp>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pic>
        <p:nvPicPr>
          <p:cNvPr id="4097"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771800" y="2276872"/>
            <a:ext cx="104775" cy="428625"/>
          </a:xfrm>
          <a:prstGeom prst="rect">
            <a:avLst/>
          </a:prstGeom>
          <a:noFill/>
        </p:spPr>
      </p:pic>
      <p:sp>
        <p:nvSpPr>
          <p:cNvPr id="41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pic>
        <p:nvPicPr>
          <p:cNvPr id="409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067944" y="2348880"/>
            <a:ext cx="104775" cy="428625"/>
          </a:xfrm>
          <a:prstGeom prst="rect">
            <a:avLst/>
          </a:prstGeom>
          <a:noFill/>
        </p:spPr>
      </p:pic>
      <p:sp>
        <p:nvSpPr>
          <p:cNvPr id="41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3" name="Rectangle 7"/>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pic>
        <p:nvPicPr>
          <p:cNvPr id="4104"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71800" y="2996952"/>
            <a:ext cx="76200" cy="333375"/>
          </a:xfrm>
          <a:prstGeom prst="rect">
            <a:avLst/>
          </a:prstGeom>
          <a:noFill/>
        </p:spPr>
      </p:pic>
      <p:sp>
        <p:nvSpPr>
          <p:cNvPr id="4106" name="Rectangle 10"/>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8"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pic>
        <p:nvPicPr>
          <p:cNvPr id="4107" name="Picture 1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067944" y="2924944"/>
            <a:ext cx="104775" cy="438150"/>
          </a:xfrm>
          <a:prstGeom prst="rect">
            <a:avLst/>
          </a:prstGeom>
          <a:noFill/>
        </p:spPr>
      </p:pic>
      <p:sp>
        <p:nvSpPr>
          <p:cNvPr id="4109" name="Rectangle 13"/>
          <p:cNvSpPr>
            <a:spLocks noChangeArrowheads="1"/>
          </p:cNvSpPr>
          <p:nvPr/>
        </p:nvSpPr>
        <p:spPr bwMode="auto">
          <a:xfrm>
            <a:off x="0" y="895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20" name="19 Anillo"/>
          <p:cNvSpPr/>
          <p:nvPr/>
        </p:nvSpPr>
        <p:spPr>
          <a:xfrm>
            <a:off x="2411760" y="2420888"/>
            <a:ext cx="216024" cy="216024"/>
          </a:xfrm>
          <a:prstGeom prst="donu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1" name="20 Anillo"/>
          <p:cNvSpPr/>
          <p:nvPr/>
        </p:nvSpPr>
        <p:spPr>
          <a:xfrm>
            <a:off x="3779912" y="2420888"/>
            <a:ext cx="216024" cy="216024"/>
          </a:xfrm>
          <a:prstGeom prst="donu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2" name="21 Anillo"/>
          <p:cNvSpPr/>
          <p:nvPr/>
        </p:nvSpPr>
        <p:spPr>
          <a:xfrm>
            <a:off x="2483768" y="3068960"/>
            <a:ext cx="216024" cy="216024"/>
          </a:xfrm>
          <a:prstGeom prst="donu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4" name="23 Anillo"/>
          <p:cNvSpPr/>
          <p:nvPr/>
        </p:nvSpPr>
        <p:spPr>
          <a:xfrm>
            <a:off x="3779912" y="3068960"/>
            <a:ext cx="216024" cy="216024"/>
          </a:xfrm>
          <a:prstGeom prst="donu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25" name="24 Rectángulo"/>
          <p:cNvSpPr/>
          <p:nvPr/>
        </p:nvSpPr>
        <p:spPr>
          <a:xfrm>
            <a:off x="4860032" y="2924944"/>
            <a:ext cx="504056" cy="360040"/>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srgbClr val="0000CC"/>
                </a:solidFill>
              </a:rPr>
              <a:t>OK</a:t>
            </a:r>
            <a:endParaRPr lang="es-CO" b="1" dirty="0">
              <a:solidFill>
                <a:srgbClr val="0000CC"/>
              </a:solidFill>
            </a:endParaRPr>
          </a:p>
        </p:txBody>
      </p:sp>
      <p:pic>
        <p:nvPicPr>
          <p:cNvPr id="23554" name="Picture 2" descr="C:\Users\TRABAJO\Pictures\Mis escaneos\escanear0080.jpg"/>
          <p:cNvPicPr>
            <a:picLocks noChangeAspect="1" noChangeArrowheads="1"/>
          </p:cNvPicPr>
          <p:nvPr/>
        </p:nvPicPr>
        <p:blipFill>
          <a:blip r:embed="rId9" cstate="print"/>
          <a:srcRect l="12552" b="2217"/>
          <a:stretch>
            <a:fillRect/>
          </a:stretch>
        </p:blipFill>
        <p:spPr bwMode="auto">
          <a:xfrm>
            <a:off x="683568" y="1484784"/>
            <a:ext cx="1296144" cy="1987760"/>
          </a:xfrm>
          <a:prstGeom prst="rect">
            <a:avLst/>
          </a:prstGeom>
          <a:noFill/>
        </p:spPr>
      </p:pic>
      <p:sp>
        <p:nvSpPr>
          <p:cNvPr id="30" name="29 CuadroTexto"/>
          <p:cNvSpPr txBox="1"/>
          <p:nvPr/>
        </p:nvSpPr>
        <p:spPr>
          <a:xfrm>
            <a:off x="1763688" y="3429000"/>
            <a:ext cx="3036088" cy="646331"/>
          </a:xfrm>
          <a:prstGeom prst="rect">
            <a:avLst/>
          </a:prstGeom>
          <a:noFill/>
        </p:spPr>
        <p:txBody>
          <a:bodyPr wrap="none" rtlCol="0">
            <a:spAutoFit/>
          </a:bodyPr>
          <a:lstStyle/>
          <a:p>
            <a:r>
              <a:rPr lang="es-CO" b="1" dirty="0" smtClean="0">
                <a:solidFill>
                  <a:srgbClr val="008000"/>
                </a:solidFill>
                <a:latin typeface="Times New Roman" pitchFamily="18" charset="0"/>
                <a:cs typeface="Times New Roman" pitchFamily="18" charset="0"/>
              </a:rPr>
              <a:t>La respuesta correcta </a:t>
            </a:r>
            <a:r>
              <a:rPr lang="es-CO" b="1" smtClean="0">
                <a:solidFill>
                  <a:srgbClr val="008000"/>
                </a:solidFill>
                <a:latin typeface="Times New Roman" pitchFamily="18" charset="0"/>
                <a:cs typeface="Times New Roman" pitchFamily="18" charset="0"/>
              </a:rPr>
              <a:t>es 3/6  </a:t>
            </a:r>
            <a:endParaRPr lang="es-CO" b="1" dirty="0" smtClean="0">
              <a:solidFill>
                <a:srgbClr val="008000"/>
              </a:solidFill>
              <a:latin typeface="Times New Roman" pitchFamily="18" charset="0"/>
              <a:cs typeface="Times New Roman" pitchFamily="18" charset="0"/>
            </a:endParaRPr>
          </a:p>
          <a:p>
            <a:endParaRPr lang="es-CO"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RABAJO\Pictures\Mis escaneos\escanear0078.jpg"/>
          <p:cNvPicPr>
            <a:picLocks noChangeAspect="1" noChangeArrowheads="1"/>
          </p:cNvPicPr>
          <p:nvPr/>
        </p:nvPicPr>
        <p:blipFill>
          <a:blip r:embed="rId3" cstate="print"/>
          <a:srcRect/>
          <a:stretch>
            <a:fillRect/>
          </a:stretch>
        </p:blipFill>
        <p:spPr bwMode="auto">
          <a:xfrm>
            <a:off x="395536" y="980728"/>
            <a:ext cx="5274599" cy="2592288"/>
          </a:xfrm>
          <a:prstGeom prst="rect">
            <a:avLst/>
          </a:prstGeom>
          <a:noFill/>
        </p:spPr>
      </p:pic>
      <p:graphicFrame>
        <p:nvGraphicFramePr>
          <p:cNvPr id="4" name="3 Tabla"/>
          <p:cNvGraphicFramePr>
            <a:graphicFrameLocks noGrp="1"/>
          </p:cNvGraphicFramePr>
          <p:nvPr/>
        </p:nvGraphicFramePr>
        <p:xfrm>
          <a:off x="323528" y="721409"/>
          <a:ext cx="8496944" cy="5906463"/>
        </p:xfrm>
        <a:graphic>
          <a:graphicData uri="http://schemas.openxmlformats.org/drawingml/2006/table">
            <a:tbl>
              <a:tblPr/>
              <a:tblGrid>
                <a:gridCol w="5385247"/>
                <a:gridCol w="3111697"/>
              </a:tblGrid>
              <a:tr h="29956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b="1" dirty="0" smtClean="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No</a:t>
                      </a:r>
                      <a:r>
                        <a:rPr lang="es-CO" sz="1400" baseline="0" dirty="0" smtClean="0">
                          <a:latin typeface="Times New Roman" pitchFamily="18" charset="0"/>
                          <a:ea typeface="Times New Roman"/>
                          <a:cs typeface="Times New Roman" pitchFamily="18" charset="0"/>
                        </a:rPr>
                        <a:t> hay voz</a:t>
                      </a:r>
                      <a:endParaRPr lang="es-CO" sz="140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smtClean="0">
                          <a:solidFill>
                            <a:srgbClr val="0000FF"/>
                          </a:solidFill>
                          <a:latin typeface="Times New Roman"/>
                          <a:ea typeface="Times New Roman"/>
                          <a:cs typeface="Times New Roman"/>
                        </a:rPr>
                        <a:t>Descripción de acciones y contenidos</a:t>
                      </a:r>
                    </a:p>
                    <a:p>
                      <a:pPr>
                        <a:spcAft>
                          <a:spcPts val="0"/>
                        </a:spcAft>
                      </a:pPr>
                      <a:r>
                        <a:rPr lang="es-CO" sz="1400" baseline="0" dirty="0" smtClean="0">
                          <a:latin typeface="Times New Roman" pitchFamily="18" charset="0"/>
                          <a:ea typeface="Times New Roman"/>
                          <a:cs typeface="Times New Roman" pitchFamily="18" charset="0"/>
                        </a:rPr>
                        <a:t>Aparece  el fondo del  “LA  CIMA”, montaña alta, vegetación,  piedras, bosque. Aparece desde el fondo  “abejín”,  una abeja que mueve la boca, la cola, se  desplaza por la pantalla,  se estaciona y se ríe.  Pancarta  que ingresa de arriba hacia abajo, en la que se describe el ejercicio a realizar, en </a:t>
                      </a:r>
                      <a:r>
                        <a:rPr lang="es-CO" sz="1400" baseline="0" dirty="0" err="1" smtClean="0">
                          <a:latin typeface="Times New Roman" pitchFamily="18" charset="0"/>
                          <a:ea typeface="Times New Roman"/>
                          <a:cs typeface="Times New Roman" pitchFamily="18" charset="0"/>
                        </a:rPr>
                        <a:t>laparte</a:t>
                      </a:r>
                      <a:r>
                        <a:rPr lang="es-CO" sz="1400" baseline="0" dirty="0" smtClean="0">
                          <a:latin typeface="Times New Roman" pitchFamily="18" charset="0"/>
                          <a:ea typeface="Times New Roman"/>
                          <a:cs typeface="Times New Roman" pitchFamily="18" charset="0"/>
                        </a:rPr>
                        <a:t> del lado izquierdo “LA CASONA”. En la parte superior de la pancarta la instrucción “Selecciona la respuesta correcta”.  </a:t>
                      </a:r>
                      <a:r>
                        <a:rPr lang="es-CO" sz="1400" u="none" baseline="0" dirty="0" smtClean="0">
                          <a:latin typeface="Times New Roman" pitchFamily="18" charset="0"/>
                          <a:ea typeface="Times New Roman"/>
                          <a:cs typeface="Times New Roman" pitchFamily="18" charset="0"/>
                        </a:rPr>
                        <a:t>Cuando el estudiante  realice el ejercicio  clic en “OK”  para confirmar la respuesta.</a:t>
                      </a:r>
                      <a:r>
                        <a:rPr lang="es-CO" sz="1400" b="1" u="none" baseline="0" dirty="0" smtClean="0">
                          <a:solidFill>
                            <a:srgbClr val="0000CC"/>
                          </a:solidFill>
                          <a:latin typeface="Times New Roman" pitchFamily="18" charset="0"/>
                          <a:ea typeface="Times New Roman"/>
                          <a:cs typeface="Times New Roman" pitchFamily="18" charset="0"/>
                        </a:rPr>
                        <a:t> La respuesta correcta es 2/8.</a:t>
                      </a:r>
                      <a:r>
                        <a:rPr lang="es-CO" sz="1400" u="none" baseline="0" dirty="0" smtClean="0">
                          <a:latin typeface="Times New Roman" pitchFamily="18" charset="0"/>
                          <a:ea typeface="Times New Roman"/>
                          <a:cs typeface="Times New Roman" pitchFamily="18" charset="0"/>
                        </a:rPr>
                        <a:t>   MENSAJE: Haz </a:t>
                      </a:r>
                      <a:r>
                        <a:rPr lang="es-CO" sz="1400" u="none" baseline="0" dirty="0" err="1" smtClean="0">
                          <a:latin typeface="Times New Roman" pitchFamily="18" charset="0"/>
                          <a:ea typeface="Times New Roman"/>
                          <a:cs typeface="Times New Roman" pitchFamily="18" charset="0"/>
                        </a:rPr>
                        <a:t>ganado___puntos</a:t>
                      </a:r>
                      <a:r>
                        <a:rPr lang="es-CO" sz="1400" u="none" baseline="0" dirty="0" smtClean="0">
                          <a:latin typeface="Times New Roman" pitchFamily="18" charset="0"/>
                          <a:ea typeface="Times New Roman"/>
                          <a:cs typeface="Times New Roman" pitchFamily="18" charset="0"/>
                        </a:rPr>
                        <a:t>, Llevas en </a:t>
                      </a:r>
                      <a:r>
                        <a:rPr lang="es-CO" sz="1400" u="none" baseline="0" dirty="0" err="1" smtClean="0">
                          <a:latin typeface="Times New Roman" pitchFamily="18" charset="0"/>
                          <a:ea typeface="Times New Roman"/>
                          <a:cs typeface="Times New Roman" pitchFamily="18" charset="0"/>
                        </a:rPr>
                        <a:t>total___puntos</a:t>
                      </a:r>
                      <a:r>
                        <a:rPr lang="es-CO" sz="1400" u="none" baseline="0" dirty="0" smtClean="0">
                          <a:latin typeface="Times New Roman" pitchFamily="18" charset="0"/>
                          <a:ea typeface="Times New Roman"/>
                          <a:cs typeface="Times New Roman" pitchFamily="18" charset="0"/>
                        </a:rPr>
                        <a:t>. ¡Adelante !</a:t>
                      </a:r>
                    </a:p>
                    <a:p>
                      <a:pPr>
                        <a:spcAft>
                          <a:spcPts val="0"/>
                        </a:spcAft>
                      </a:pPr>
                      <a:r>
                        <a:rPr lang="es-CO" sz="1400" baseline="0" dirty="0" smtClean="0">
                          <a:latin typeface="Times New Roman" pitchFamily="18" charset="0"/>
                          <a:ea typeface="Times New Roman"/>
                          <a:cs typeface="Times New Roman" pitchFamily="18" charset="0"/>
                        </a:rPr>
                        <a:t>Al dar clic en “OK “ das paso al siguiente ejercicio.</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“Recuerda el numerador indica las partes </a:t>
                      </a:r>
                    </a:p>
                    <a:p>
                      <a:r>
                        <a:rPr lang="es-CO" sz="1200" b="1" dirty="0" smtClean="0">
                          <a:solidFill>
                            <a:srgbClr val="0000FF"/>
                          </a:solidFill>
                          <a:latin typeface="Times New Roman" pitchFamily="18" charset="0"/>
                          <a:cs typeface="Times New Roman" pitchFamily="18" charset="0"/>
                        </a:rPr>
                        <a:t>tomadas (color) y el denominador las partes </a:t>
                      </a:r>
                    </a:p>
                    <a:p>
                      <a:r>
                        <a:rPr lang="es-CO" sz="1200" b="1" dirty="0" smtClean="0">
                          <a:solidFill>
                            <a:srgbClr val="0000FF"/>
                          </a:solidFill>
                          <a:latin typeface="Times New Roman" pitchFamily="18" charset="0"/>
                          <a:cs typeface="Times New Roman" pitchFamily="18" charset="0"/>
                        </a:rPr>
                        <a:t>en que se divide la unidad”</a:t>
                      </a: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21.2</a:t>
            </a:r>
            <a:endParaRPr lang="es-CO" b="1" dirty="0">
              <a:solidFill>
                <a:srgbClr val="C00000"/>
              </a:solidFill>
              <a:latin typeface="Arial" pitchFamily="34" charset="0"/>
              <a:cs typeface="Arial" pitchFamily="34" charset="0"/>
            </a:endParaRPr>
          </a:p>
        </p:txBody>
      </p:sp>
      <p:sp>
        <p:nvSpPr>
          <p:cNvPr id="5" name="4 CuadroTexto"/>
          <p:cNvSpPr txBox="1"/>
          <p:nvPr/>
        </p:nvSpPr>
        <p:spPr>
          <a:xfrm>
            <a:off x="2339752" y="908720"/>
            <a:ext cx="3311804" cy="369332"/>
          </a:xfrm>
          <a:prstGeom prst="rect">
            <a:avLst/>
          </a:prstGeom>
          <a:noFill/>
        </p:spPr>
        <p:txBody>
          <a:bodyPr wrap="none" rtlCol="0">
            <a:spAutoFit/>
          </a:bodyPr>
          <a:lstStyle/>
          <a:p>
            <a:r>
              <a:rPr lang="es-CO" b="1" dirty="0" smtClean="0">
                <a:solidFill>
                  <a:srgbClr val="C00000"/>
                </a:solidFill>
                <a:latin typeface="Times New Roman" pitchFamily="18" charset="0"/>
                <a:cs typeface="Times New Roman" pitchFamily="18" charset="0"/>
              </a:rPr>
              <a:t>Selecciona la respuesta correcta</a:t>
            </a:r>
            <a:endParaRPr lang="es-CO" b="1" dirty="0">
              <a:solidFill>
                <a:srgbClr val="C00000"/>
              </a:solidFill>
              <a:latin typeface="Times New Roman" pitchFamily="18" charset="0"/>
              <a:cs typeface="Times New Roman" pitchFamily="18" charset="0"/>
            </a:endParaRPr>
          </a:p>
        </p:txBody>
      </p:sp>
      <p:sp>
        <p:nvSpPr>
          <p:cNvPr id="7" name="6 Rectángulo"/>
          <p:cNvSpPr/>
          <p:nvPr/>
        </p:nvSpPr>
        <p:spPr>
          <a:xfrm>
            <a:off x="2267744" y="1340768"/>
            <a:ext cx="3240360" cy="208823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latin typeface="Times New Roman" pitchFamily="18" charset="0"/>
                <a:cs typeface="Times New Roman" pitchFamily="18" charset="0"/>
              </a:rPr>
              <a:t>¿Qué fracción de los vidrios de la </a:t>
            </a:r>
            <a:r>
              <a:rPr lang="es-CO" b="1" dirty="0" smtClean="0">
                <a:solidFill>
                  <a:srgbClr val="C00000"/>
                </a:solidFill>
                <a:latin typeface="Times New Roman" pitchFamily="18" charset="0"/>
                <a:cs typeface="Times New Roman" pitchFamily="18" charset="0"/>
              </a:rPr>
              <a:t>ventana de arriba </a:t>
            </a:r>
            <a:r>
              <a:rPr lang="es-CO" dirty="0" smtClean="0">
                <a:solidFill>
                  <a:schemeClr val="tx1"/>
                </a:solidFill>
                <a:latin typeface="Times New Roman" pitchFamily="18" charset="0"/>
                <a:cs typeface="Times New Roman" pitchFamily="18" charset="0"/>
              </a:rPr>
              <a:t>de la casona son rojos?</a:t>
            </a: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a:solidFill>
                <a:schemeClr val="tx1"/>
              </a:solidFill>
              <a:latin typeface="Times New Roman" pitchFamily="18" charset="0"/>
              <a:cs typeface="Times New Roman" pitchFamily="18" charset="0"/>
            </a:endParaRPr>
          </a:p>
        </p:txBody>
      </p:sp>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3" name="Rectangle 7"/>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6" name="Rectangle 10"/>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8"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9" name="Rectangle 13"/>
          <p:cNvSpPr>
            <a:spLocks noChangeArrowheads="1"/>
          </p:cNvSpPr>
          <p:nvPr/>
        </p:nvSpPr>
        <p:spPr bwMode="auto">
          <a:xfrm>
            <a:off x="0" y="895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22 CuadroTexto"/>
          <p:cNvSpPr txBox="1"/>
          <p:nvPr/>
        </p:nvSpPr>
        <p:spPr>
          <a:xfrm>
            <a:off x="2699792" y="2348880"/>
            <a:ext cx="2366353" cy="923330"/>
          </a:xfrm>
          <a:prstGeom prst="rect">
            <a:avLst/>
          </a:prstGeom>
          <a:noFill/>
        </p:spPr>
        <p:txBody>
          <a:bodyPr wrap="none" rtlCol="0">
            <a:spAutoFit/>
          </a:bodyPr>
          <a:lstStyle/>
          <a:p>
            <a:r>
              <a:rPr lang="es-CO" b="1" dirty="0" smtClean="0">
                <a:solidFill>
                  <a:srgbClr val="C00000"/>
                </a:solidFill>
              </a:rPr>
              <a:t>2/8                            4/8</a:t>
            </a:r>
          </a:p>
          <a:p>
            <a:endParaRPr lang="es-CO" b="1" dirty="0" smtClean="0">
              <a:solidFill>
                <a:srgbClr val="C00000"/>
              </a:solidFill>
            </a:endParaRPr>
          </a:p>
          <a:p>
            <a:r>
              <a:rPr lang="es-CO" b="1" dirty="0" smtClean="0">
                <a:solidFill>
                  <a:srgbClr val="C00000"/>
                </a:solidFill>
              </a:rPr>
              <a:t>1/8                             3/8</a:t>
            </a:r>
            <a:endParaRPr lang="es-CO" b="1" dirty="0">
              <a:solidFill>
                <a:srgbClr val="C00000"/>
              </a:solidFill>
            </a:endParaRPr>
          </a:p>
        </p:txBody>
      </p:sp>
      <p:sp>
        <p:nvSpPr>
          <p:cNvPr id="25" name="24 Rectángulo"/>
          <p:cNvSpPr/>
          <p:nvPr/>
        </p:nvSpPr>
        <p:spPr>
          <a:xfrm>
            <a:off x="5004048" y="3068960"/>
            <a:ext cx="504056" cy="360040"/>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srgbClr val="0000CC"/>
                </a:solidFill>
              </a:rPr>
              <a:t>OK</a:t>
            </a:r>
            <a:endParaRPr lang="es-CO" b="1" dirty="0">
              <a:solidFill>
                <a:srgbClr val="0000CC"/>
              </a:solidFill>
            </a:endParaRPr>
          </a:p>
        </p:txBody>
      </p:sp>
      <p:pic>
        <p:nvPicPr>
          <p:cNvPr id="18" name="Picture 2" descr="C:\Users\TRABAJO\Pictures\Mis escaneos\escanear0080.jpg"/>
          <p:cNvPicPr>
            <a:picLocks noChangeAspect="1" noChangeArrowheads="1"/>
          </p:cNvPicPr>
          <p:nvPr/>
        </p:nvPicPr>
        <p:blipFill>
          <a:blip r:embed="rId5" cstate="print"/>
          <a:srcRect l="12552" b="2217"/>
          <a:stretch>
            <a:fillRect/>
          </a:stretch>
        </p:blipFill>
        <p:spPr bwMode="auto">
          <a:xfrm>
            <a:off x="683568" y="1484784"/>
            <a:ext cx="1296144" cy="1987760"/>
          </a:xfrm>
          <a:prstGeom prst="rect">
            <a:avLst/>
          </a:prstGeom>
          <a:noFill/>
        </p:spPr>
      </p:pic>
      <p:sp>
        <p:nvSpPr>
          <p:cNvPr id="19" name="18 CuadroTexto"/>
          <p:cNvSpPr txBox="1"/>
          <p:nvPr/>
        </p:nvSpPr>
        <p:spPr>
          <a:xfrm>
            <a:off x="1763688" y="3429000"/>
            <a:ext cx="2978379" cy="646331"/>
          </a:xfrm>
          <a:prstGeom prst="rect">
            <a:avLst/>
          </a:prstGeom>
          <a:noFill/>
        </p:spPr>
        <p:txBody>
          <a:bodyPr wrap="none" rtlCol="0">
            <a:spAutoFit/>
          </a:bodyPr>
          <a:lstStyle/>
          <a:p>
            <a:r>
              <a:rPr lang="es-CO" b="1" dirty="0" smtClean="0">
                <a:solidFill>
                  <a:srgbClr val="008000"/>
                </a:solidFill>
                <a:latin typeface="Times New Roman" pitchFamily="18" charset="0"/>
                <a:cs typeface="Times New Roman" pitchFamily="18" charset="0"/>
              </a:rPr>
              <a:t>La respuesta correcta es 2/8 </a:t>
            </a:r>
          </a:p>
          <a:p>
            <a:endParaRPr lang="es-CO"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RABAJO\Pictures\Mis escaneos\escanear0078.jpg"/>
          <p:cNvPicPr>
            <a:picLocks noChangeAspect="1" noChangeArrowheads="1"/>
          </p:cNvPicPr>
          <p:nvPr/>
        </p:nvPicPr>
        <p:blipFill>
          <a:blip r:embed="rId3" cstate="print"/>
          <a:srcRect/>
          <a:stretch>
            <a:fillRect/>
          </a:stretch>
        </p:blipFill>
        <p:spPr bwMode="auto">
          <a:xfrm>
            <a:off x="395536" y="980728"/>
            <a:ext cx="5274599" cy="2592288"/>
          </a:xfrm>
          <a:prstGeom prst="rect">
            <a:avLst/>
          </a:prstGeom>
          <a:noFill/>
        </p:spPr>
      </p:pic>
      <p:graphicFrame>
        <p:nvGraphicFramePr>
          <p:cNvPr id="4" name="3 Tabla"/>
          <p:cNvGraphicFramePr>
            <a:graphicFrameLocks noGrp="1"/>
          </p:cNvGraphicFramePr>
          <p:nvPr/>
        </p:nvGraphicFramePr>
        <p:xfrm>
          <a:off x="323528" y="721409"/>
          <a:ext cx="8496944" cy="5906463"/>
        </p:xfrm>
        <a:graphic>
          <a:graphicData uri="http://schemas.openxmlformats.org/drawingml/2006/table">
            <a:tbl>
              <a:tblPr/>
              <a:tblGrid>
                <a:gridCol w="5385247"/>
                <a:gridCol w="3111697"/>
              </a:tblGrid>
              <a:tr h="29956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b="1" dirty="0" smtClean="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No</a:t>
                      </a:r>
                      <a:r>
                        <a:rPr lang="es-CO" sz="1400" baseline="0" dirty="0" smtClean="0">
                          <a:latin typeface="Times New Roman" pitchFamily="18" charset="0"/>
                          <a:ea typeface="Times New Roman"/>
                          <a:cs typeface="Times New Roman" pitchFamily="18" charset="0"/>
                        </a:rPr>
                        <a:t> hay voz</a:t>
                      </a:r>
                      <a:endParaRPr lang="es-CO" sz="140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CIMA”, montaña alta, vegetación,  piedras, bosque. Aparece desde el fondo  “abejín”,  una abeja que mueve la boca, la cola, se  desplaza por la pantalla,  se estaciona y se ríe.  Pancarta  que ingresa de arriba hacia abajo, en la que se describe el ejercicio a realizar, en </a:t>
                      </a:r>
                      <a:r>
                        <a:rPr lang="es-CO" sz="1400" baseline="0" dirty="0" err="1" smtClean="0">
                          <a:latin typeface="Times New Roman" pitchFamily="18" charset="0"/>
                          <a:ea typeface="Times New Roman"/>
                          <a:cs typeface="Times New Roman" pitchFamily="18" charset="0"/>
                        </a:rPr>
                        <a:t>laparte</a:t>
                      </a:r>
                      <a:r>
                        <a:rPr lang="es-CO" sz="1400" baseline="0" dirty="0" smtClean="0">
                          <a:latin typeface="Times New Roman" pitchFamily="18" charset="0"/>
                          <a:ea typeface="Times New Roman"/>
                          <a:cs typeface="Times New Roman" pitchFamily="18" charset="0"/>
                        </a:rPr>
                        <a:t> del lado izquierdo “LA CASONA”. En la parte superior de la pancarta la instrucción “Selecciona la respuesta correcta”.  </a:t>
                      </a:r>
                      <a:r>
                        <a:rPr lang="es-CO" sz="1400" u="none" baseline="0" dirty="0" smtClean="0">
                          <a:latin typeface="Times New Roman" pitchFamily="18" charset="0"/>
                          <a:ea typeface="Times New Roman"/>
                          <a:cs typeface="Times New Roman" pitchFamily="18" charset="0"/>
                        </a:rPr>
                        <a:t>Cuando el estudiante  realice el ejercicio  clic en “OK”  para confirmar la respuesta. </a:t>
                      </a:r>
                      <a:r>
                        <a:rPr lang="es-CO" sz="1400" b="1" u="none" baseline="0" dirty="0" smtClean="0">
                          <a:solidFill>
                            <a:srgbClr val="0000CC"/>
                          </a:solidFill>
                          <a:latin typeface="Times New Roman" pitchFamily="18" charset="0"/>
                          <a:ea typeface="Times New Roman"/>
                          <a:cs typeface="Times New Roman" pitchFamily="18" charset="0"/>
                        </a:rPr>
                        <a:t>La respuesta correcta es 2/3</a:t>
                      </a:r>
                      <a:r>
                        <a:rPr lang="es-CO" sz="1400" u="none" baseline="0" dirty="0" smtClean="0">
                          <a:latin typeface="Times New Roman" pitchFamily="18" charset="0"/>
                          <a:ea typeface="Times New Roman"/>
                          <a:cs typeface="Times New Roman" pitchFamily="18" charset="0"/>
                        </a:rPr>
                        <a:t>  MENSAJE: Haz ganado___puntos, Llevas en </a:t>
                      </a:r>
                      <a:r>
                        <a:rPr lang="es-CO" sz="1400" u="none" baseline="0" dirty="0" err="1" smtClean="0">
                          <a:latin typeface="Times New Roman" pitchFamily="18" charset="0"/>
                          <a:ea typeface="Times New Roman"/>
                          <a:cs typeface="Times New Roman" pitchFamily="18" charset="0"/>
                        </a:rPr>
                        <a:t>total___puntos</a:t>
                      </a:r>
                      <a:r>
                        <a:rPr lang="es-CO" sz="1400" u="none" baseline="0" dirty="0" smtClean="0">
                          <a:latin typeface="Times New Roman" pitchFamily="18" charset="0"/>
                          <a:ea typeface="Times New Roman"/>
                          <a:cs typeface="Times New Roman" pitchFamily="18" charset="0"/>
                        </a:rPr>
                        <a:t>. ¡Adelante !</a:t>
                      </a:r>
                    </a:p>
                    <a:p>
                      <a:pPr>
                        <a:spcAft>
                          <a:spcPts val="0"/>
                        </a:spcAft>
                      </a:pPr>
                      <a:r>
                        <a:rPr lang="es-CO" sz="1400" baseline="0" dirty="0" smtClean="0">
                          <a:latin typeface="Times New Roman" pitchFamily="18" charset="0"/>
                          <a:ea typeface="Times New Roman"/>
                          <a:cs typeface="Times New Roman" pitchFamily="18" charset="0"/>
                        </a:rPr>
                        <a:t>Al dar clic en “OK “ das paso al siguiente ejercicio.</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“Recuerda el numerador indica las partes </a:t>
                      </a:r>
                    </a:p>
                    <a:p>
                      <a:r>
                        <a:rPr lang="es-CO" sz="1200" b="1" dirty="0" smtClean="0">
                          <a:solidFill>
                            <a:srgbClr val="0000FF"/>
                          </a:solidFill>
                          <a:latin typeface="Times New Roman" pitchFamily="18" charset="0"/>
                          <a:cs typeface="Times New Roman" pitchFamily="18" charset="0"/>
                        </a:rPr>
                        <a:t>tomadas (color) y el denominador las partes </a:t>
                      </a:r>
                    </a:p>
                    <a:p>
                      <a:r>
                        <a:rPr lang="es-CO" sz="1200" b="1" dirty="0" smtClean="0">
                          <a:solidFill>
                            <a:srgbClr val="0000FF"/>
                          </a:solidFill>
                          <a:latin typeface="Times New Roman" pitchFamily="18" charset="0"/>
                          <a:cs typeface="Times New Roman" pitchFamily="18" charset="0"/>
                        </a:rPr>
                        <a:t>en que se divide la unidad”</a:t>
                      </a: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21.3</a:t>
            </a:r>
            <a:endParaRPr lang="es-CO" b="1" dirty="0">
              <a:solidFill>
                <a:srgbClr val="C00000"/>
              </a:solidFill>
              <a:latin typeface="Arial" pitchFamily="34" charset="0"/>
              <a:cs typeface="Arial" pitchFamily="34" charset="0"/>
            </a:endParaRPr>
          </a:p>
        </p:txBody>
      </p:sp>
      <p:sp>
        <p:nvSpPr>
          <p:cNvPr id="5" name="4 CuadroTexto"/>
          <p:cNvSpPr txBox="1"/>
          <p:nvPr/>
        </p:nvSpPr>
        <p:spPr>
          <a:xfrm>
            <a:off x="2339752" y="908720"/>
            <a:ext cx="3311804" cy="369332"/>
          </a:xfrm>
          <a:prstGeom prst="rect">
            <a:avLst/>
          </a:prstGeom>
          <a:noFill/>
        </p:spPr>
        <p:txBody>
          <a:bodyPr wrap="none" rtlCol="0">
            <a:spAutoFit/>
          </a:bodyPr>
          <a:lstStyle/>
          <a:p>
            <a:r>
              <a:rPr lang="es-CO" b="1" dirty="0" smtClean="0">
                <a:solidFill>
                  <a:srgbClr val="C00000"/>
                </a:solidFill>
                <a:latin typeface="Times New Roman" pitchFamily="18" charset="0"/>
                <a:cs typeface="Times New Roman" pitchFamily="18" charset="0"/>
              </a:rPr>
              <a:t>Selecciona la respuesta correcta</a:t>
            </a:r>
            <a:endParaRPr lang="es-CO" b="1" dirty="0">
              <a:solidFill>
                <a:srgbClr val="C00000"/>
              </a:solidFill>
              <a:latin typeface="Times New Roman" pitchFamily="18" charset="0"/>
              <a:cs typeface="Times New Roman" pitchFamily="18" charset="0"/>
            </a:endParaRPr>
          </a:p>
        </p:txBody>
      </p:sp>
      <p:sp>
        <p:nvSpPr>
          <p:cNvPr id="7" name="6 Rectángulo"/>
          <p:cNvSpPr/>
          <p:nvPr/>
        </p:nvSpPr>
        <p:spPr>
          <a:xfrm>
            <a:off x="2267744" y="1340768"/>
            <a:ext cx="3240360" cy="208823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latin typeface="Times New Roman" pitchFamily="18" charset="0"/>
                <a:cs typeface="Times New Roman" pitchFamily="18" charset="0"/>
              </a:rPr>
              <a:t>¿Qué fracción de los vidrios de </a:t>
            </a:r>
            <a:r>
              <a:rPr lang="es-CO" b="1" dirty="0" smtClean="0">
                <a:solidFill>
                  <a:srgbClr val="C00000"/>
                </a:solidFill>
                <a:latin typeface="Times New Roman" pitchFamily="18" charset="0"/>
                <a:cs typeface="Times New Roman" pitchFamily="18" charset="0"/>
              </a:rPr>
              <a:t>la ventana de la derecha </a:t>
            </a:r>
            <a:r>
              <a:rPr lang="es-CO" dirty="0" smtClean="0">
                <a:solidFill>
                  <a:schemeClr val="tx1"/>
                </a:solidFill>
                <a:latin typeface="Times New Roman" pitchFamily="18" charset="0"/>
                <a:cs typeface="Times New Roman" pitchFamily="18" charset="0"/>
              </a:rPr>
              <a:t>de la casona son verdes?</a:t>
            </a: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a:solidFill>
                <a:schemeClr val="tx1"/>
              </a:solidFill>
              <a:latin typeface="Times New Roman" pitchFamily="18" charset="0"/>
              <a:cs typeface="Times New Roman" pitchFamily="18" charset="0"/>
            </a:endParaRPr>
          </a:p>
        </p:txBody>
      </p:sp>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3" name="Rectangle 7"/>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6" name="Rectangle 10"/>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8" name="Rectangle 12"/>
          <p:cNvSpPr>
            <a:spLocks noChangeArrowheads="1"/>
          </p:cNvSpPr>
          <p:nvPr/>
        </p:nvSpPr>
        <p:spPr bwMode="auto">
          <a:xfrm>
            <a:off x="0" y="26064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9" name="Rectangle 13"/>
          <p:cNvSpPr>
            <a:spLocks noChangeArrowheads="1"/>
          </p:cNvSpPr>
          <p:nvPr/>
        </p:nvSpPr>
        <p:spPr bwMode="auto">
          <a:xfrm>
            <a:off x="0" y="895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22 CuadroTexto"/>
          <p:cNvSpPr txBox="1"/>
          <p:nvPr/>
        </p:nvSpPr>
        <p:spPr>
          <a:xfrm>
            <a:off x="2699792" y="2348880"/>
            <a:ext cx="2366353" cy="923330"/>
          </a:xfrm>
          <a:prstGeom prst="rect">
            <a:avLst/>
          </a:prstGeom>
          <a:noFill/>
        </p:spPr>
        <p:txBody>
          <a:bodyPr wrap="none" rtlCol="0">
            <a:spAutoFit/>
          </a:bodyPr>
          <a:lstStyle/>
          <a:p>
            <a:r>
              <a:rPr lang="es-CO" b="1" dirty="0" smtClean="0">
                <a:solidFill>
                  <a:srgbClr val="C00000"/>
                </a:solidFill>
              </a:rPr>
              <a:t>1/3                            4/3</a:t>
            </a:r>
          </a:p>
          <a:p>
            <a:endParaRPr lang="es-CO" b="1" dirty="0" smtClean="0">
              <a:solidFill>
                <a:srgbClr val="C00000"/>
              </a:solidFill>
            </a:endParaRPr>
          </a:p>
          <a:p>
            <a:r>
              <a:rPr lang="es-CO" b="1" dirty="0" smtClean="0">
                <a:solidFill>
                  <a:srgbClr val="C00000"/>
                </a:solidFill>
              </a:rPr>
              <a:t>2/3                             5/3</a:t>
            </a:r>
            <a:endParaRPr lang="es-CO" b="1" dirty="0">
              <a:solidFill>
                <a:srgbClr val="C00000"/>
              </a:solidFill>
            </a:endParaRPr>
          </a:p>
        </p:txBody>
      </p:sp>
      <p:sp>
        <p:nvSpPr>
          <p:cNvPr id="16" name="15 Rectángulo"/>
          <p:cNvSpPr/>
          <p:nvPr/>
        </p:nvSpPr>
        <p:spPr>
          <a:xfrm>
            <a:off x="5004048" y="3068960"/>
            <a:ext cx="504056" cy="360040"/>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srgbClr val="0000CC"/>
                </a:solidFill>
              </a:rPr>
              <a:t>OK</a:t>
            </a:r>
            <a:endParaRPr lang="es-CO" b="1" dirty="0">
              <a:solidFill>
                <a:srgbClr val="0000CC"/>
              </a:solidFill>
            </a:endParaRPr>
          </a:p>
        </p:txBody>
      </p:sp>
      <p:pic>
        <p:nvPicPr>
          <p:cNvPr id="18" name="Picture 2" descr="C:\Users\TRABAJO\Pictures\Mis escaneos\escanear0080.jpg"/>
          <p:cNvPicPr>
            <a:picLocks noChangeAspect="1" noChangeArrowheads="1"/>
          </p:cNvPicPr>
          <p:nvPr/>
        </p:nvPicPr>
        <p:blipFill>
          <a:blip r:embed="rId5" cstate="print"/>
          <a:srcRect l="12552" b="2217"/>
          <a:stretch>
            <a:fillRect/>
          </a:stretch>
        </p:blipFill>
        <p:spPr bwMode="auto">
          <a:xfrm>
            <a:off x="683568" y="1484784"/>
            <a:ext cx="1296144" cy="1987760"/>
          </a:xfrm>
          <a:prstGeom prst="rect">
            <a:avLst/>
          </a:prstGeom>
          <a:noFill/>
        </p:spPr>
      </p:pic>
      <p:sp>
        <p:nvSpPr>
          <p:cNvPr id="19" name="18 CuadroTexto"/>
          <p:cNvSpPr txBox="1"/>
          <p:nvPr/>
        </p:nvSpPr>
        <p:spPr>
          <a:xfrm>
            <a:off x="1763688" y="3429000"/>
            <a:ext cx="3036088" cy="646331"/>
          </a:xfrm>
          <a:prstGeom prst="rect">
            <a:avLst/>
          </a:prstGeom>
          <a:noFill/>
        </p:spPr>
        <p:txBody>
          <a:bodyPr wrap="none" rtlCol="0">
            <a:spAutoFit/>
          </a:bodyPr>
          <a:lstStyle/>
          <a:p>
            <a:r>
              <a:rPr lang="es-CO" b="1" dirty="0" smtClean="0">
                <a:solidFill>
                  <a:srgbClr val="008000"/>
                </a:solidFill>
                <a:latin typeface="Times New Roman" pitchFamily="18" charset="0"/>
                <a:cs typeface="Times New Roman" pitchFamily="18" charset="0"/>
              </a:rPr>
              <a:t>La respuesta correcta es 2/3  </a:t>
            </a:r>
          </a:p>
          <a:p>
            <a:endParaRPr lang="es-CO"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827584" y="240804"/>
            <a:ext cx="7704856" cy="6617196"/>
          </a:xfrm>
          <a:prstGeom prst="rect">
            <a:avLst/>
          </a:prstGeom>
          <a:noFill/>
        </p:spPr>
        <p:txBody>
          <a:bodyPr wrap="square" rtlCol="0">
            <a:spAutoFit/>
          </a:bodyPr>
          <a:lstStyle/>
          <a:p>
            <a:r>
              <a:rPr lang="es-MX" sz="1400" b="1" dirty="0" smtClean="0">
                <a:solidFill>
                  <a:srgbClr val="990000"/>
                </a:solidFill>
                <a:latin typeface="Times New Roman" pitchFamily="18" charset="0"/>
                <a:cs typeface="Times New Roman" pitchFamily="18" charset="0"/>
              </a:rPr>
              <a:t>Tipo de MED: Aplicativo Multimedia</a:t>
            </a:r>
          </a:p>
          <a:p>
            <a:endParaRPr lang="es-MX" sz="1400" dirty="0">
              <a:latin typeface="Times New Roman" pitchFamily="18" charset="0"/>
              <a:cs typeface="Times New Roman" pitchFamily="18" charset="0"/>
            </a:endParaRPr>
          </a:p>
          <a:p>
            <a:r>
              <a:rPr lang="es-MX" sz="1400" dirty="0" smtClean="0">
                <a:solidFill>
                  <a:srgbClr val="0000CC"/>
                </a:solidFill>
                <a:latin typeface="Times New Roman" pitchFamily="18" charset="0"/>
                <a:cs typeface="Times New Roman" pitchFamily="18" charset="0"/>
              </a:rPr>
              <a:t>Sinopsis del MED: Diseño de un aplicativo multimedia el cual facilitará el auto aprendizaje, donde se integran diversos elementos textuales ( secuenciales e hipetextuales) y audiovisuales ( gráficos, sonido, video, animaciones) en el que se destaque  la interactividad. Inicia  con una figura en movimiento, allí aparece el título del aplicativo </a:t>
            </a:r>
            <a:r>
              <a:rPr lang="es-MX" sz="1600" b="1" dirty="0" smtClean="0">
                <a:solidFill>
                  <a:srgbClr val="C00000"/>
                </a:solidFill>
                <a:latin typeface="Times New Roman" pitchFamily="18" charset="0"/>
                <a:cs typeface="Times New Roman" pitchFamily="18" charset="0"/>
              </a:rPr>
              <a:t>“El mundo fantástico de los fraccionarios”</a:t>
            </a:r>
            <a:r>
              <a:rPr lang="es-MX" sz="1400" dirty="0" smtClean="0">
                <a:solidFill>
                  <a:srgbClr val="0000CC"/>
                </a:solidFill>
                <a:latin typeface="Times New Roman" pitchFamily="18" charset="0"/>
                <a:cs typeface="Times New Roman" pitchFamily="18" charset="0"/>
              </a:rPr>
              <a:t>, música de fondo, con un botón que dice: Empezar.</a:t>
            </a:r>
          </a:p>
          <a:p>
            <a:endParaRPr lang="es-MX" sz="1400" dirty="0">
              <a:solidFill>
                <a:srgbClr val="0000CC"/>
              </a:solidFill>
              <a:latin typeface="Times New Roman" pitchFamily="18" charset="0"/>
              <a:cs typeface="Times New Roman" pitchFamily="18" charset="0"/>
            </a:endParaRPr>
          </a:p>
          <a:p>
            <a:r>
              <a:rPr lang="es-MX" sz="1400" dirty="0" smtClean="0">
                <a:solidFill>
                  <a:srgbClr val="0000CC"/>
                </a:solidFill>
                <a:latin typeface="Times New Roman" pitchFamily="18" charset="0"/>
                <a:cs typeface="Times New Roman" pitchFamily="18" charset="0"/>
              </a:rPr>
              <a:t>Posteriormente aparece  un mensaje de bienvenida en forma visual, sonido (personaje) y música de fondo, con una invitación  a diligenciar  un corto formulario con datos del estudiante, e integrar la ruta maravillosa, la cual contiene un reto </a:t>
            </a:r>
            <a:r>
              <a:rPr lang="es-MX" sz="1600" b="1" dirty="0" smtClean="0">
                <a:solidFill>
                  <a:srgbClr val="C00000"/>
                </a:solidFill>
                <a:latin typeface="Times New Roman" pitchFamily="18" charset="0"/>
                <a:cs typeface="Times New Roman" pitchFamily="18" charset="0"/>
              </a:rPr>
              <a:t>( encontrar un tesoro).</a:t>
            </a:r>
            <a:r>
              <a:rPr lang="es-MX" sz="1400" dirty="0" smtClean="0">
                <a:solidFill>
                  <a:srgbClr val="0000CC"/>
                </a:solidFill>
                <a:latin typeface="Times New Roman" pitchFamily="18" charset="0"/>
                <a:cs typeface="Times New Roman" pitchFamily="18" charset="0"/>
              </a:rPr>
              <a:t> Seguidamente se visualizará el mapa de navegación a través de mundos o niveles, proceso que tendrá un orden de acuerdo a las temáticas a desarrollar. En cada nivel se presentará  un video corto con explicación sobre la respectiva temática, luego el desarrollo de unas actividades las cuales asignarán puntos y darán la posibilidad de continuar al siguiente nivel, los puntos  se van sumando en el proceso y se va informando al estudiante el resultado.  MENSAJE DE MOTIVACIÓN PARA CONTINUAR. Cada nivel tendrá su respectivo escenario y nombre dinámico el cual será anunciado por el personaje principal. A final el estudiante encontrará el tesoro (un diamante que sale de un cofre), un mensaje y aplausos.</a:t>
            </a:r>
          </a:p>
          <a:p>
            <a:endParaRPr lang="es-MX" sz="1400" dirty="0">
              <a:solidFill>
                <a:srgbClr val="0000CC"/>
              </a:solidFill>
              <a:latin typeface="Times New Roman" pitchFamily="18" charset="0"/>
              <a:cs typeface="Times New Roman" pitchFamily="18" charset="0"/>
            </a:endParaRPr>
          </a:p>
          <a:p>
            <a:r>
              <a:rPr lang="es-MX" sz="1400" dirty="0" smtClean="0">
                <a:solidFill>
                  <a:srgbClr val="0000CC"/>
                </a:solidFill>
                <a:latin typeface="Times New Roman" pitchFamily="18" charset="0"/>
                <a:cs typeface="Times New Roman" pitchFamily="18" charset="0"/>
              </a:rPr>
              <a:t>Todo el proceso de la multimedia está diseñado con el contexto del medio ambiente, para hacer  énfasis en su conocimiento, cuidado y preservación a través de la socialización de los procesos después del trabajo con el programa, mediante la producción de un texto (cuento) sobre lo visto. Es decir  el trabajo integrará seis áreas (ciencias naturales, matemáticas, ética ,valores, artística, TIC): </a:t>
            </a:r>
          </a:p>
          <a:p>
            <a:endParaRPr lang="es-MX" sz="1400" dirty="0">
              <a:solidFill>
                <a:srgbClr val="0000CC"/>
              </a:solidFill>
              <a:latin typeface="Times New Roman" pitchFamily="18" charset="0"/>
              <a:cs typeface="Times New Roman" pitchFamily="18" charset="0"/>
            </a:endParaRPr>
          </a:p>
          <a:p>
            <a:r>
              <a:rPr lang="es-MX" sz="1400" b="1" dirty="0" smtClean="0">
                <a:solidFill>
                  <a:srgbClr val="C00000"/>
                </a:solidFill>
                <a:latin typeface="Times New Roman" pitchFamily="18" charset="0"/>
                <a:cs typeface="Times New Roman" pitchFamily="18" charset="0"/>
              </a:rPr>
              <a:t>La música de fondo :</a:t>
            </a:r>
          </a:p>
          <a:p>
            <a:pPr>
              <a:spcAft>
                <a:spcPts val="0"/>
              </a:spcAft>
            </a:pPr>
            <a:r>
              <a:rPr lang="es-CO" sz="1400" dirty="0" smtClean="0">
                <a:solidFill>
                  <a:srgbClr val="0000FF"/>
                </a:solidFill>
                <a:latin typeface="Times New Roman"/>
                <a:ea typeface="Times New Roman"/>
                <a:cs typeface="Times New Roman"/>
              </a:rPr>
              <a:t>The Next Game. Mike Nowa.</a:t>
            </a:r>
            <a:endParaRPr lang="es-CO" sz="1400" dirty="0" smtClean="0">
              <a:ea typeface="Times New Roman"/>
              <a:cs typeface="Times New Roman"/>
            </a:endParaRPr>
          </a:p>
          <a:p>
            <a:pPr>
              <a:spcAft>
                <a:spcPts val="0"/>
              </a:spcAft>
            </a:pPr>
            <a:r>
              <a:rPr lang="es-CO" sz="1400" dirty="0" smtClean="0">
                <a:latin typeface="Times New Roman"/>
                <a:ea typeface="Times New Roman"/>
                <a:cs typeface="Times New Roman"/>
              </a:rPr>
              <a:t>Recuperado de:</a:t>
            </a:r>
            <a:endParaRPr lang="es-CO" sz="1400" dirty="0" smtClean="0">
              <a:ea typeface="Times New Roman"/>
              <a:cs typeface="Times New Roman"/>
            </a:endParaRPr>
          </a:p>
          <a:p>
            <a:pPr>
              <a:spcAft>
                <a:spcPts val="0"/>
              </a:spcAft>
            </a:pPr>
            <a:r>
              <a:rPr lang="es-CO" sz="1400" u="sng" dirty="0" smtClean="0">
                <a:solidFill>
                  <a:srgbClr val="0000FF"/>
                </a:solidFill>
                <a:latin typeface="Times New Roman"/>
                <a:ea typeface="Times New Roman"/>
                <a:cs typeface="Times New Roman"/>
                <a:hlinkClick r:id="rId2"/>
              </a:rPr>
              <a:t>http://es.melodyloops.com/search/The+next+game/</a:t>
            </a:r>
            <a:r>
              <a:rPr lang="es-CO" sz="1400" u="sng" dirty="0" smtClean="0">
                <a:solidFill>
                  <a:srgbClr val="0000FF"/>
                </a:solidFill>
                <a:latin typeface="Times New Roman"/>
                <a:ea typeface="Times New Roman"/>
                <a:cs typeface="Times New Roman"/>
              </a:rPr>
              <a:t>  </a:t>
            </a:r>
            <a:r>
              <a:rPr lang="es-CO" sz="1400" dirty="0" smtClean="0">
                <a:latin typeface="Times New Roman"/>
                <a:ea typeface="Times New Roman"/>
                <a:cs typeface="Times New Roman"/>
              </a:rPr>
              <a:t>26 de febrero de 2014</a:t>
            </a:r>
            <a:endParaRPr lang="es-CO" sz="1400" dirty="0" smtClean="0">
              <a:ea typeface="Times New Roman"/>
              <a:cs typeface="Times New Roman"/>
            </a:endParaRPr>
          </a:p>
          <a:p>
            <a:r>
              <a:rPr lang="es-CO" sz="1400" b="1" dirty="0" smtClean="0">
                <a:latin typeface="Times New Roman"/>
                <a:ea typeface="Times New Roman"/>
                <a:cs typeface="Times New Roman"/>
              </a:rPr>
              <a:t>Opción 2:</a:t>
            </a:r>
            <a:r>
              <a:rPr lang="es-CO" sz="1400" dirty="0" smtClean="0">
                <a:latin typeface="Times New Roman"/>
                <a:ea typeface="Times New Roman"/>
                <a:cs typeface="Times New Roman"/>
              </a:rPr>
              <a:t> Sonidos de campo como agua, pájaros, sonido del agua…</a:t>
            </a:r>
            <a:endParaRPr lang="es-CO" sz="1400" dirty="0" smtClean="0">
              <a:ea typeface="Times New Roman"/>
              <a:cs typeface="Times New Roman"/>
            </a:endParaRPr>
          </a:p>
          <a:p>
            <a:endParaRPr lang="es-MX" sz="1400" dirty="0">
              <a:solidFill>
                <a:srgbClr val="0000CC"/>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RABAJO\Pictures\Mis escaneos\escanear0078.jpg"/>
          <p:cNvPicPr>
            <a:picLocks noChangeAspect="1" noChangeArrowheads="1"/>
          </p:cNvPicPr>
          <p:nvPr/>
        </p:nvPicPr>
        <p:blipFill>
          <a:blip r:embed="rId3" cstate="print"/>
          <a:srcRect/>
          <a:stretch>
            <a:fillRect/>
          </a:stretch>
        </p:blipFill>
        <p:spPr bwMode="auto">
          <a:xfrm>
            <a:off x="395536" y="980728"/>
            <a:ext cx="5274599" cy="2592288"/>
          </a:xfrm>
          <a:prstGeom prst="rect">
            <a:avLst/>
          </a:prstGeom>
          <a:noFill/>
        </p:spPr>
      </p:pic>
      <p:graphicFrame>
        <p:nvGraphicFramePr>
          <p:cNvPr id="4" name="3 Tabla"/>
          <p:cNvGraphicFramePr>
            <a:graphicFrameLocks noGrp="1"/>
          </p:cNvGraphicFramePr>
          <p:nvPr/>
        </p:nvGraphicFramePr>
        <p:xfrm>
          <a:off x="323528" y="721409"/>
          <a:ext cx="8496944" cy="5875983"/>
        </p:xfrm>
        <a:graphic>
          <a:graphicData uri="http://schemas.openxmlformats.org/drawingml/2006/table">
            <a:tbl>
              <a:tblPr/>
              <a:tblGrid>
                <a:gridCol w="5385247"/>
                <a:gridCol w="3111697"/>
              </a:tblGrid>
              <a:tr h="29956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b="1" dirty="0" smtClean="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No</a:t>
                      </a:r>
                      <a:r>
                        <a:rPr lang="es-CO" sz="1400" baseline="0" dirty="0" smtClean="0">
                          <a:latin typeface="Times New Roman" pitchFamily="18" charset="0"/>
                          <a:ea typeface="Times New Roman"/>
                          <a:cs typeface="Times New Roman" pitchFamily="18" charset="0"/>
                        </a:rPr>
                        <a:t> hay voz</a:t>
                      </a:r>
                      <a:endParaRPr lang="es-CO" sz="140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CIMA”, montaña alta, vegetación,  piedras, bosque. Aparece desde el fondo  “abejín”,  una abeja que mueve la boca, la cola, se  desplaza por la pantalla,  se estaciona y se ríe.  Pancarta  que ingresa de arriba hacia abajo, en la que se describe el ejercicio a realizar, en </a:t>
                      </a:r>
                      <a:r>
                        <a:rPr lang="es-CO" sz="1400" baseline="0" dirty="0" err="1" smtClean="0">
                          <a:latin typeface="Times New Roman" pitchFamily="18" charset="0"/>
                          <a:ea typeface="Times New Roman"/>
                          <a:cs typeface="Times New Roman" pitchFamily="18" charset="0"/>
                        </a:rPr>
                        <a:t>laparte</a:t>
                      </a:r>
                      <a:r>
                        <a:rPr lang="es-CO" sz="1400" baseline="0" dirty="0" smtClean="0">
                          <a:latin typeface="Times New Roman" pitchFamily="18" charset="0"/>
                          <a:ea typeface="Times New Roman"/>
                          <a:cs typeface="Times New Roman" pitchFamily="18" charset="0"/>
                        </a:rPr>
                        <a:t> del lado izquierdo “LA CASONA”. En la parte superior de la pancarta la instrucción “Selecciona la respuesta correcta”.  </a:t>
                      </a:r>
                      <a:r>
                        <a:rPr lang="es-CO" sz="1400" u="none" baseline="0" dirty="0" smtClean="0">
                          <a:latin typeface="Times New Roman" pitchFamily="18" charset="0"/>
                          <a:ea typeface="Times New Roman"/>
                          <a:cs typeface="Times New Roman" pitchFamily="18" charset="0"/>
                        </a:rPr>
                        <a:t>Cuando el estudiante  realice el ejercicio  clic en “OK”  para confirmar la respuesta.</a:t>
                      </a:r>
                      <a:r>
                        <a:rPr lang="es-CO" sz="1400" b="1" u="none" baseline="0" dirty="0" smtClean="0">
                          <a:solidFill>
                            <a:srgbClr val="0000CC"/>
                          </a:solidFill>
                          <a:latin typeface="Times New Roman" pitchFamily="18" charset="0"/>
                          <a:ea typeface="Times New Roman"/>
                          <a:cs typeface="Times New Roman" pitchFamily="18" charset="0"/>
                        </a:rPr>
                        <a:t> La respuesta correcta es 7/9.</a:t>
                      </a:r>
                      <a:r>
                        <a:rPr lang="es-CO" sz="1400" u="none" baseline="0" dirty="0" smtClean="0">
                          <a:latin typeface="Times New Roman" pitchFamily="18" charset="0"/>
                          <a:ea typeface="Times New Roman"/>
                          <a:cs typeface="Times New Roman" pitchFamily="18" charset="0"/>
                        </a:rPr>
                        <a:t>   MENSAJE: Haz ganado___puntos, Llevas en </a:t>
                      </a:r>
                      <a:r>
                        <a:rPr lang="es-CO" sz="1400" u="none" baseline="0" dirty="0" err="1" smtClean="0">
                          <a:latin typeface="Times New Roman" pitchFamily="18" charset="0"/>
                          <a:ea typeface="Times New Roman"/>
                          <a:cs typeface="Times New Roman" pitchFamily="18" charset="0"/>
                        </a:rPr>
                        <a:t>total___puntos</a:t>
                      </a:r>
                      <a:r>
                        <a:rPr lang="es-CO" sz="1400" u="none" baseline="0" dirty="0" smtClean="0">
                          <a:latin typeface="Times New Roman" pitchFamily="18" charset="0"/>
                          <a:ea typeface="Times New Roman"/>
                          <a:cs typeface="Times New Roman" pitchFamily="18" charset="0"/>
                        </a:rPr>
                        <a:t>. ¡Adelante !</a:t>
                      </a:r>
                    </a:p>
                    <a:p>
                      <a:pPr>
                        <a:spcAft>
                          <a:spcPts val="0"/>
                        </a:spcAft>
                      </a:pPr>
                      <a:r>
                        <a:rPr lang="es-CO" sz="1400" baseline="0" dirty="0" smtClean="0">
                          <a:latin typeface="Times New Roman" pitchFamily="18" charset="0"/>
                          <a:ea typeface="Times New Roman"/>
                          <a:cs typeface="Times New Roman" pitchFamily="18" charset="0"/>
                        </a:rPr>
                        <a:t>Al dar clic en “OK “ das paso al siguiente ejercicio.</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r>
                        <a:rPr lang="es-CO" sz="1200" b="1" dirty="0" smtClean="0">
                          <a:latin typeface="Times New Roman"/>
                          <a:ea typeface="Times New Roman"/>
                          <a:cs typeface="Times New Roman"/>
                        </a:rPr>
                        <a:t>Música </a:t>
                      </a:r>
                      <a:r>
                        <a:rPr lang="es-CO" sz="1200" b="1" dirty="0">
                          <a:latin typeface="Times New Roman"/>
                          <a:ea typeface="Times New Roman"/>
                          <a:cs typeface="Times New Roman"/>
                        </a:rPr>
                        <a:t>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“Recuerda el numerador indica las partes </a:t>
                      </a:r>
                    </a:p>
                    <a:p>
                      <a:r>
                        <a:rPr lang="es-CO" sz="1200" b="1" dirty="0" smtClean="0">
                          <a:solidFill>
                            <a:srgbClr val="0000FF"/>
                          </a:solidFill>
                          <a:latin typeface="Times New Roman" pitchFamily="18" charset="0"/>
                          <a:cs typeface="Times New Roman" pitchFamily="18" charset="0"/>
                        </a:rPr>
                        <a:t>tomadas (color) y el denominador las partes </a:t>
                      </a:r>
                    </a:p>
                    <a:p>
                      <a:r>
                        <a:rPr lang="es-CO" sz="1200" b="1" dirty="0" smtClean="0">
                          <a:solidFill>
                            <a:srgbClr val="0000FF"/>
                          </a:solidFill>
                          <a:latin typeface="Times New Roman" pitchFamily="18" charset="0"/>
                          <a:cs typeface="Times New Roman" pitchFamily="18" charset="0"/>
                        </a:rPr>
                        <a:t>en que se divide la unidad”</a:t>
                      </a: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21.4</a:t>
            </a:r>
            <a:endParaRPr lang="es-CO" b="1" dirty="0">
              <a:solidFill>
                <a:srgbClr val="C00000"/>
              </a:solidFill>
              <a:latin typeface="Arial" pitchFamily="34" charset="0"/>
              <a:cs typeface="Arial" pitchFamily="34" charset="0"/>
            </a:endParaRPr>
          </a:p>
        </p:txBody>
      </p:sp>
      <p:sp>
        <p:nvSpPr>
          <p:cNvPr id="5" name="4 CuadroTexto"/>
          <p:cNvSpPr txBox="1"/>
          <p:nvPr/>
        </p:nvSpPr>
        <p:spPr>
          <a:xfrm>
            <a:off x="2339752" y="908720"/>
            <a:ext cx="3311804" cy="369332"/>
          </a:xfrm>
          <a:prstGeom prst="rect">
            <a:avLst/>
          </a:prstGeom>
          <a:noFill/>
        </p:spPr>
        <p:txBody>
          <a:bodyPr wrap="none" rtlCol="0">
            <a:spAutoFit/>
          </a:bodyPr>
          <a:lstStyle/>
          <a:p>
            <a:r>
              <a:rPr lang="es-CO" b="1" dirty="0" smtClean="0">
                <a:solidFill>
                  <a:srgbClr val="C00000"/>
                </a:solidFill>
                <a:latin typeface="Times New Roman" pitchFamily="18" charset="0"/>
                <a:cs typeface="Times New Roman" pitchFamily="18" charset="0"/>
              </a:rPr>
              <a:t>Selecciona la respuesta correcta</a:t>
            </a:r>
            <a:endParaRPr lang="es-CO" b="1" dirty="0">
              <a:solidFill>
                <a:srgbClr val="C00000"/>
              </a:solidFill>
              <a:latin typeface="Times New Roman" pitchFamily="18" charset="0"/>
              <a:cs typeface="Times New Roman" pitchFamily="18" charset="0"/>
            </a:endParaRPr>
          </a:p>
        </p:txBody>
      </p:sp>
      <p:sp>
        <p:nvSpPr>
          <p:cNvPr id="7" name="6 Rectángulo"/>
          <p:cNvSpPr/>
          <p:nvPr/>
        </p:nvSpPr>
        <p:spPr>
          <a:xfrm>
            <a:off x="2267744" y="1340768"/>
            <a:ext cx="3240360" cy="208823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latin typeface="Times New Roman" pitchFamily="18" charset="0"/>
                <a:cs typeface="Times New Roman" pitchFamily="18" charset="0"/>
              </a:rPr>
              <a:t>¿Qué fracción de los vidrios de </a:t>
            </a:r>
            <a:r>
              <a:rPr lang="es-CO" b="1" dirty="0" smtClean="0">
                <a:solidFill>
                  <a:srgbClr val="C00000"/>
                </a:solidFill>
                <a:latin typeface="Times New Roman" pitchFamily="18" charset="0"/>
                <a:cs typeface="Times New Roman" pitchFamily="18" charset="0"/>
              </a:rPr>
              <a:t>la puerta de la derecha </a:t>
            </a:r>
            <a:r>
              <a:rPr lang="es-CO" dirty="0" smtClean="0">
                <a:solidFill>
                  <a:schemeClr val="tx1"/>
                </a:solidFill>
                <a:latin typeface="Times New Roman" pitchFamily="18" charset="0"/>
                <a:cs typeface="Times New Roman" pitchFamily="18" charset="0"/>
              </a:rPr>
              <a:t>de la casona son amarillos?</a:t>
            </a: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a:solidFill>
                <a:schemeClr val="tx1"/>
              </a:solidFill>
              <a:latin typeface="Times New Roman" pitchFamily="18" charset="0"/>
              <a:cs typeface="Times New Roman" pitchFamily="18" charset="0"/>
            </a:endParaRPr>
          </a:p>
        </p:txBody>
      </p:sp>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3" name="Rectangle 7"/>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6" name="Rectangle 10"/>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8" name="Rectangle 12"/>
          <p:cNvSpPr>
            <a:spLocks noChangeArrowheads="1"/>
          </p:cNvSpPr>
          <p:nvPr/>
        </p:nvSpPr>
        <p:spPr bwMode="auto">
          <a:xfrm>
            <a:off x="0" y="26064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9" name="Rectangle 13"/>
          <p:cNvSpPr>
            <a:spLocks noChangeArrowheads="1"/>
          </p:cNvSpPr>
          <p:nvPr/>
        </p:nvSpPr>
        <p:spPr bwMode="auto">
          <a:xfrm>
            <a:off x="0" y="895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22 CuadroTexto"/>
          <p:cNvSpPr txBox="1"/>
          <p:nvPr/>
        </p:nvSpPr>
        <p:spPr>
          <a:xfrm>
            <a:off x="2699792" y="2348880"/>
            <a:ext cx="2366353" cy="923330"/>
          </a:xfrm>
          <a:prstGeom prst="rect">
            <a:avLst/>
          </a:prstGeom>
          <a:noFill/>
        </p:spPr>
        <p:txBody>
          <a:bodyPr wrap="none" rtlCol="0">
            <a:spAutoFit/>
          </a:bodyPr>
          <a:lstStyle/>
          <a:p>
            <a:r>
              <a:rPr lang="es-CO" b="1" dirty="0" smtClean="0">
                <a:solidFill>
                  <a:srgbClr val="C00000"/>
                </a:solidFill>
              </a:rPr>
              <a:t>8/9                            7/9</a:t>
            </a:r>
          </a:p>
          <a:p>
            <a:endParaRPr lang="es-CO" b="1" dirty="0" smtClean="0">
              <a:solidFill>
                <a:srgbClr val="C00000"/>
              </a:solidFill>
            </a:endParaRPr>
          </a:p>
          <a:p>
            <a:r>
              <a:rPr lang="es-CO" b="1" dirty="0" smtClean="0">
                <a:solidFill>
                  <a:srgbClr val="C00000"/>
                </a:solidFill>
              </a:rPr>
              <a:t>1/8                             1/9</a:t>
            </a:r>
            <a:endParaRPr lang="es-CO" b="1" dirty="0">
              <a:solidFill>
                <a:srgbClr val="C00000"/>
              </a:solidFill>
            </a:endParaRPr>
          </a:p>
        </p:txBody>
      </p:sp>
      <p:sp>
        <p:nvSpPr>
          <p:cNvPr id="16" name="15 Rectángulo"/>
          <p:cNvSpPr/>
          <p:nvPr/>
        </p:nvSpPr>
        <p:spPr>
          <a:xfrm>
            <a:off x="5004048" y="3068960"/>
            <a:ext cx="504056" cy="360040"/>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srgbClr val="0000CC"/>
                </a:solidFill>
              </a:rPr>
              <a:t>OK</a:t>
            </a:r>
            <a:endParaRPr lang="es-CO" b="1" dirty="0">
              <a:solidFill>
                <a:srgbClr val="0000CC"/>
              </a:solidFill>
            </a:endParaRPr>
          </a:p>
        </p:txBody>
      </p:sp>
      <p:pic>
        <p:nvPicPr>
          <p:cNvPr id="18" name="Picture 2" descr="C:\Users\TRABAJO\Pictures\Mis escaneos\escanear0080.jpg"/>
          <p:cNvPicPr>
            <a:picLocks noChangeAspect="1" noChangeArrowheads="1"/>
          </p:cNvPicPr>
          <p:nvPr/>
        </p:nvPicPr>
        <p:blipFill>
          <a:blip r:embed="rId5" cstate="print"/>
          <a:srcRect l="12552" b="2217"/>
          <a:stretch>
            <a:fillRect/>
          </a:stretch>
        </p:blipFill>
        <p:spPr bwMode="auto">
          <a:xfrm>
            <a:off x="755576" y="1412776"/>
            <a:ext cx="1296144" cy="1987760"/>
          </a:xfrm>
          <a:prstGeom prst="rect">
            <a:avLst/>
          </a:prstGeom>
          <a:noFill/>
        </p:spPr>
      </p:pic>
      <p:sp>
        <p:nvSpPr>
          <p:cNvPr id="19" name="18 CuadroTexto"/>
          <p:cNvSpPr txBox="1"/>
          <p:nvPr/>
        </p:nvSpPr>
        <p:spPr>
          <a:xfrm>
            <a:off x="1763688" y="3429000"/>
            <a:ext cx="2978379" cy="646331"/>
          </a:xfrm>
          <a:prstGeom prst="rect">
            <a:avLst/>
          </a:prstGeom>
          <a:noFill/>
        </p:spPr>
        <p:txBody>
          <a:bodyPr wrap="none" rtlCol="0">
            <a:spAutoFit/>
          </a:bodyPr>
          <a:lstStyle/>
          <a:p>
            <a:r>
              <a:rPr lang="es-CO" b="1" dirty="0" smtClean="0">
                <a:solidFill>
                  <a:srgbClr val="008000"/>
                </a:solidFill>
                <a:latin typeface="Times New Roman" pitchFamily="18" charset="0"/>
                <a:cs typeface="Times New Roman" pitchFamily="18" charset="0"/>
              </a:rPr>
              <a:t>La respuesta correcta es 7/9 </a:t>
            </a:r>
          </a:p>
          <a:p>
            <a:endParaRPr lang="es-CO"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RABAJO\Pictures\Mis escaneos\escanear0078.jpg"/>
          <p:cNvPicPr>
            <a:picLocks noChangeAspect="1" noChangeArrowheads="1"/>
          </p:cNvPicPr>
          <p:nvPr/>
        </p:nvPicPr>
        <p:blipFill>
          <a:blip r:embed="rId3" cstate="print"/>
          <a:srcRect/>
          <a:stretch>
            <a:fillRect/>
          </a:stretch>
        </p:blipFill>
        <p:spPr bwMode="auto">
          <a:xfrm>
            <a:off x="395536" y="980728"/>
            <a:ext cx="5274599" cy="2592288"/>
          </a:xfrm>
          <a:prstGeom prst="rect">
            <a:avLst/>
          </a:prstGeom>
          <a:noFill/>
        </p:spPr>
      </p:pic>
      <p:graphicFrame>
        <p:nvGraphicFramePr>
          <p:cNvPr id="4" name="3 Tabla"/>
          <p:cNvGraphicFramePr>
            <a:graphicFrameLocks noGrp="1"/>
          </p:cNvGraphicFramePr>
          <p:nvPr/>
        </p:nvGraphicFramePr>
        <p:xfrm>
          <a:off x="323528" y="721409"/>
          <a:ext cx="8496944" cy="5875983"/>
        </p:xfrm>
        <a:graphic>
          <a:graphicData uri="http://schemas.openxmlformats.org/drawingml/2006/table">
            <a:tbl>
              <a:tblPr/>
              <a:tblGrid>
                <a:gridCol w="5385247"/>
                <a:gridCol w="3111697"/>
              </a:tblGrid>
              <a:tr h="29956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b="1" dirty="0" smtClean="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No</a:t>
                      </a:r>
                      <a:r>
                        <a:rPr lang="es-CO" sz="1400" baseline="0" dirty="0" smtClean="0">
                          <a:latin typeface="Times New Roman" pitchFamily="18" charset="0"/>
                          <a:ea typeface="Times New Roman"/>
                          <a:cs typeface="Times New Roman" pitchFamily="18" charset="0"/>
                        </a:rPr>
                        <a:t> hay voz</a:t>
                      </a:r>
                      <a:endParaRPr lang="es-CO" sz="140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CIMA”, montaña alta, vegetación,  piedras, bosque. Aparece desde el fondo  “abejín”,  una abeja que mueve la boca, la cola, se  desplaza por la pantalla,  se estaciona y se ríe.  Pancarta  que ingresa de arriba hacia abajo, en la que se describe el ejercicio a realizar, en la parte del lado izquierdo “LA CASONA”. En la parte superior de la pancarta la instrucción “Selecciona la respuesta correcta”.  </a:t>
                      </a:r>
                      <a:r>
                        <a:rPr lang="es-CO" sz="1400" u="none" baseline="0" dirty="0" smtClean="0">
                          <a:latin typeface="Times New Roman" pitchFamily="18" charset="0"/>
                          <a:ea typeface="Times New Roman"/>
                          <a:cs typeface="Times New Roman" pitchFamily="18" charset="0"/>
                        </a:rPr>
                        <a:t>Cuando el estudiante  realice el ejercicio  clic en “OK”  para confirmar la respuesta. </a:t>
                      </a:r>
                      <a:r>
                        <a:rPr lang="es-CO" sz="1400" b="1" u="none" baseline="0" dirty="0" smtClean="0">
                          <a:solidFill>
                            <a:srgbClr val="0000CC"/>
                          </a:solidFill>
                          <a:latin typeface="Times New Roman" pitchFamily="18" charset="0"/>
                          <a:ea typeface="Times New Roman"/>
                          <a:cs typeface="Times New Roman" pitchFamily="18" charset="0"/>
                        </a:rPr>
                        <a:t>La respuesta correcta es 1/6.</a:t>
                      </a:r>
                      <a:r>
                        <a:rPr lang="es-CO" sz="1400" u="none" baseline="0" dirty="0" smtClean="0">
                          <a:latin typeface="Times New Roman" pitchFamily="18" charset="0"/>
                          <a:ea typeface="Times New Roman"/>
                          <a:cs typeface="Times New Roman" pitchFamily="18" charset="0"/>
                        </a:rPr>
                        <a:t>  MENSAJE: Haz ganado___puntos, Llevas en </a:t>
                      </a:r>
                      <a:r>
                        <a:rPr lang="es-CO" sz="1400" u="none" baseline="0" dirty="0" err="1" smtClean="0">
                          <a:latin typeface="Times New Roman" pitchFamily="18" charset="0"/>
                          <a:ea typeface="Times New Roman"/>
                          <a:cs typeface="Times New Roman" pitchFamily="18" charset="0"/>
                        </a:rPr>
                        <a:t>total___puntos</a:t>
                      </a:r>
                      <a:r>
                        <a:rPr lang="es-CO" sz="1400" u="none" baseline="0" dirty="0" smtClean="0">
                          <a:latin typeface="Times New Roman" pitchFamily="18" charset="0"/>
                          <a:ea typeface="Times New Roman"/>
                          <a:cs typeface="Times New Roman" pitchFamily="18" charset="0"/>
                        </a:rPr>
                        <a:t>. ¡Adelante !</a:t>
                      </a: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N° 22</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r>
                        <a:rPr lang="es-CO" sz="1200" b="1" dirty="0" smtClean="0">
                          <a:latin typeface="Times New Roman"/>
                          <a:ea typeface="Times New Roman"/>
                          <a:cs typeface="Times New Roman"/>
                        </a:rPr>
                        <a:t>Música </a:t>
                      </a:r>
                      <a:r>
                        <a:rPr lang="es-CO" sz="1200" b="1" dirty="0">
                          <a:latin typeface="Times New Roman"/>
                          <a:ea typeface="Times New Roman"/>
                          <a:cs typeface="Times New Roman"/>
                        </a:rPr>
                        <a:t>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r>
                        <a:rPr lang="es-CO" sz="1200" dirty="0" smtClean="0">
                          <a:solidFill>
                            <a:srgbClr val="C00000"/>
                          </a:solidFill>
                          <a:latin typeface="Times New Roman" pitchFamily="18" charset="0"/>
                          <a:cs typeface="Times New Roman" pitchFamily="18" charset="0"/>
                        </a:rPr>
                        <a:t>Realimentación:</a:t>
                      </a:r>
                      <a:r>
                        <a:rPr lang="es-CO" sz="1200" dirty="0" smtClean="0">
                          <a:latin typeface="Times New Roman" pitchFamily="18" charset="0"/>
                          <a:cs typeface="Times New Roman" pitchFamily="18" charset="0"/>
                        </a:rPr>
                        <a:t> si realiza el proceso mal </a:t>
                      </a:r>
                    </a:p>
                    <a:p>
                      <a:r>
                        <a:rPr lang="es-CO" sz="1200" dirty="0" smtClean="0">
                          <a:latin typeface="Times New Roman" pitchFamily="18" charset="0"/>
                          <a:cs typeface="Times New Roman" pitchFamily="18" charset="0"/>
                        </a:rPr>
                        <a:t>aparece un globo con el mensaje:</a:t>
                      </a:r>
                    </a:p>
                    <a:p>
                      <a:r>
                        <a:rPr lang="es-CO" sz="1200" dirty="0" smtClean="0">
                          <a:solidFill>
                            <a:srgbClr val="0000FF"/>
                          </a:solidFill>
                          <a:latin typeface="Times New Roman" pitchFamily="18" charset="0"/>
                          <a:cs typeface="Times New Roman" pitchFamily="18" charset="0"/>
                        </a:rPr>
                        <a:t> </a:t>
                      </a:r>
                      <a:r>
                        <a:rPr lang="es-CO" sz="1200" b="1" dirty="0" smtClean="0">
                          <a:solidFill>
                            <a:srgbClr val="0000FF"/>
                          </a:solidFill>
                          <a:latin typeface="Times New Roman" pitchFamily="18" charset="0"/>
                          <a:cs typeface="Times New Roman" pitchFamily="18" charset="0"/>
                        </a:rPr>
                        <a:t>“Recuerda el numerador indica las partes </a:t>
                      </a:r>
                    </a:p>
                    <a:p>
                      <a:r>
                        <a:rPr lang="es-CO" sz="1200" b="1" dirty="0" smtClean="0">
                          <a:solidFill>
                            <a:srgbClr val="0000FF"/>
                          </a:solidFill>
                          <a:latin typeface="Times New Roman" pitchFamily="18" charset="0"/>
                          <a:cs typeface="Times New Roman" pitchFamily="18" charset="0"/>
                        </a:rPr>
                        <a:t>tomadas (color) y el denominador las partes </a:t>
                      </a:r>
                    </a:p>
                    <a:p>
                      <a:r>
                        <a:rPr lang="es-CO" sz="1200" b="1" dirty="0" smtClean="0">
                          <a:solidFill>
                            <a:srgbClr val="0000FF"/>
                          </a:solidFill>
                          <a:latin typeface="Times New Roman" pitchFamily="18" charset="0"/>
                          <a:cs typeface="Times New Roman" pitchFamily="18" charset="0"/>
                        </a:rPr>
                        <a:t>en que se divide la unidad”</a:t>
                      </a: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90629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21.5</a:t>
            </a:r>
            <a:endParaRPr lang="es-CO" b="1" dirty="0">
              <a:solidFill>
                <a:srgbClr val="C00000"/>
              </a:solidFill>
              <a:latin typeface="Arial" pitchFamily="34" charset="0"/>
              <a:cs typeface="Arial" pitchFamily="34" charset="0"/>
            </a:endParaRPr>
          </a:p>
        </p:txBody>
      </p:sp>
      <p:sp>
        <p:nvSpPr>
          <p:cNvPr id="5" name="4 CuadroTexto"/>
          <p:cNvSpPr txBox="1"/>
          <p:nvPr/>
        </p:nvSpPr>
        <p:spPr>
          <a:xfrm>
            <a:off x="2339752" y="908720"/>
            <a:ext cx="3311804" cy="369332"/>
          </a:xfrm>
          <a:prstGeom prst="rect">
            <a:avLst/>
          </a:prstGeom>
          <a:noFill/>
        </p:spPr>
        <p:txBody>
          <a:bodyPr wrap="none" rtlCol="0">
            <a:spAutoFit/>
          </a:bodyPr>
          <a:lstStyle/>
          <a:p>
            <a:r>
              <a:rPr lang="es-CO" b="1" dirty="0" smtClean="0">
                <a:solidFill>
                  <a:srgbClr val="C00000"/>
                </a:solidFill>
                <a:latin typeface="Times New Roman" pitchFamily="18" charset="0"/>
                <a:cs typeface="Times New Roman" pitchFamily="18" charset="0"/>
              </a:rPr>
              <a:t>Selecciona la respuesta correcta</a:t>
            </a:r>
            <a:endParaRPr lang="es-CO" b="1" dirty="0">
              <a:solidFill>
                <a:srgbClr val="C00000"/>
              </a:solidFill>
              <a:latin typeface="Times New Roman" pitchFamily="18" charset="0"/>
              <a:cs typeface="Times New Roman" pitchFamily="18" charset="0"/>
            </a:endParaRPr>
          </a:p>
        </p:txBody>
      </p:sp>
      <p:sp>
        <p:nvSpPr>
          <p:cNvPr id="7" name="6 Rectángulo"/>
          <p:cNvSpPr/>
          <p:nvPr/>
        </p:nvSpPr>
        <p:spPr>
          <a:xfrm>
            <a:off x="2267744" y="1340768"/>
            <a:ext cx="3240360" cy="2088232"/>
          </a:xfrm>
          <a:prstGeom prst="rect">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chemeClr val="tx1"/>
                </a:solidFill>
                <a:latin typeface="Times New Roman" pitchFamily="18" charset="0"/>
                <a:cs typeface="Times New Roman" pitchFamily="18" charset="0"/>
              </a:rPr>
              <a:t>¿Qué fracción de los vidrios de </a:t>
            </a:r>
            <a:r>
              <a:rPr lang="es-CO" b="1" dirty="0" smtClean="0">
                <a:solidFill>
                  <a:srgbClr val="C00000"/>
                </a:solidFill>
                <a:latin typeface="Times New Roman" pitchFamily="18" charset="0"/>
                <a:cs typeface="Times New Roman" pitchFamily="18" charset="0"/>
              </a:rPr>
              <a:t>la puerta de la izquierda </a:t>
            </a:r>
            <a:r>
              <a:rPr lang="es-CO" dirty="0" smtClean="0">
                <a:solidFill>
                  <a:schemeClr val="tx1"/>
                </a:solidFill>
                <a:latin typeface="Times New Roman" pitchFamily="18" charset="0"/>
                <a:cs typeface="Times New Roman" pitchFamily="18" charset="0"/>
              </a:rPr>
              <a:t>de la casona son rojos?</a:t>
            </a: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smtClean="0">
              <a:solidFill>
                <a:schemeClr val="tx1"/>
              </a:solidFill>
              <a:latin typeface="Times New Roman" pitchFamily="18" charset="0"/>
              <a:cs typeface="Times New Roman" pitchFamily="18" charset="0"/>
            </a:endParaRPr>
          </a:p>
          <a:p>
            <a:pPr algn="ctr"/>
            <a:endParaRPr lang="es-CO" dirty="0">
              <a:solidFill>
                <a:schemeClr val="tx1"/>
              </a:solidFill>
              <a:latin typeface="Times New Roman" pitchFamily="18" charset="0"/>
              <a:cs typeface="Times New Roman" pitchFamily="18" charset="0"/>
            </a:endParaRPr>
          </a:p>
        </p:txBody>
      </p:sp>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3" name="Rectangle 7"/>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5"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6" name="Rectangle 10"/>
          <p:cNvSpPr>
            <a:spLocks noChangeArrowheads="1"/>
          </p:cNvSpPr>
          <p:nvPr/>
        </p:nvSpPr>
        <p:spPr bwMode="auto">
          <a:xfrm>
            <a:off x="0" y="3333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CO" sz="1400" b="1" i="0" u="none" strike="noStrike" cap="none" normalizeH="0" baseline="0" smtClean="0">
                <a:ln>
                  <a:noFill/>
                </a:ln>
                <a:solidFill>
                  <a:srgbClr val="C00000"/>
                </a:solidFill>
                <a:effectLst/>
                <a:latin typeface="Calibri" pitchFamily="34" charset="0"/>
                <a:ea typeface="Times New Roman" pitchFamily="18" charset="0"/>
                <a:cs typeface="Times New Roman" pitchFamily="18" charset="0"/>
              </a:rPr>
              <a:t> </a:t>
            </a:r>
            <a:r>
              <a:rPr kumimoji="0" lang="es-CO" sz="800" b="0" i="0" u="none" strike="noStrike" cap="none" normalizeH="0" baseline="0" smtClean="0">
                <a:ln>
                  <a:noFill/>
                </a:ln>
                <a:solidFill>
                  <a:schemeClr val="tx1"/>
                </a:solidFill>
                <a:effectLst/>
                <a:latin typeface="Arial" pitchFamily="34" charset="0"/>
                <a:cs typeface="Arial" pitchFamily="34" charset="0"/>
              </a:rPr>
              <a:t> </a:t>
            </a: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4108"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a:p>
        </p:txBody>
      </p:sp>
      <p:sp>
        <p:nvSpPr>
          <p:cNvPr id="4109" name="Rectangle 13"/>
          <p:cNvSpPr>
            <a:spLocks noChangeArrowheads="1"/>
          </p:cNvSpPr>
          <p:nvPr/>
        </p:nvSpPr>
        <p:spPr bwMode="auto">
          <a:xfrm>
            <a:off x="0" y="895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O"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22 CuadroTexto"/>
          <p:cNvSpPr txBox="1"/>
          <p:nvPr/>
        </p:nvSpPr>
        <p:spPr>
          <a:xfrm>
            <a:off x="2699792" y="2348880"/>
            <a:ext cx="2385589" cy="923330"/>
          </a:xfrm>
          <a:prstGeom prst="rect">
            <a:avLst/>
          </a:prstGeom>
          <a:noFill/>
        </p:spPr>
        <p:txBody>
          <a:bodyPr wrap="none" rtlCol="0">
            <a:spAutoFit/>
          </a:bodyPr>
          <a:lstStyle/>
          <a:p>
            <a:r>
              <a:rPr lang="es-CO" b="1" dirty="0" smtClean="0">
                <a:solidFill>
                  <a:srgbClr val="C00000"/>
                </a:solidFill>
              </a:rPr>
              <a:t>1/6                            2/6</a:t>
            </a:r>
          </a:p>
          <a:p>
            <a:endParaRPr lang="es-CO" b="1" dirty="0" smtClean="0">
              <a:solidFill>
                <a:srgbClr val="C00000"/>
              </a:solidFill>
            </a:endParaRPr>
          </a:p>
          <a:p>
            <a:r>
              <a:rPr lang="es-CO" b="1" dirty="0" smtClean="0">
                <a:solidFill>
                  <a:srgbClr val="C00000"/>
                </a:solidFill>
              </a:rPr>
              <a:t>4/6                             5/6</a:t>
            </a:r>
            <a:endParaRPr lang="es-CO" b="1" dirty="0">
              <a:solidFill>
                <a:srgbClr val="C00000"/>
              </a:solidFill>
            </a:endParaRPr>
          </a:p>
        </p:txBody>
      </p:sp>
      <p:sp>
        <p:nvSpPr>
          <p:cNvPr id="16" name="15 Rectángulo"/>
          <p:cNvSpPr/>
          <p:nvPr/>
        </p:nvSpPr>
        <p:spPr>
          <a:xfrm>
            <a:off x="5004048" y="3068960"/>
            <a:ext cx="504056" cy="360040"/>
          </a:xfrm>
          <a:prstGeom prst="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smtClean="0">
                <a:solidFill>
                  <a:srgbClr val="0000CC"/>
                </a:solidFill>
              </a:rPr>
              <a:t>OK</a:t>
            </a:r>
            <a:endParaRPr lang="es-CO" b="1" dirty="0">
              <a:solidFill>
                <a:srgbClr val="0000CC"/>
              </a:solidFill>
            </a:endParaRPr>
          </a:p>
        </p:txBody>
      </p:sp>
      <p:pic>
        <p:nvPicPr>
          <p:cNvPr id="18" name="Picture 2" descr="C:\Users\TRABAJO\Pictures\Mis escaneos\escanear0080.jpg"/>
          <p:cNvPicPr>
            <a:picLocks noChangeAspect="1" noChangeArrowheads="1"/>
          </p:cNvPicPr>
          <p:nvPr/>
        </p:nvPicPr>
        <p:blipFill>
          <a:blip r:embed="rId5" cstate="print"/>
          <a:srcRect l="12552" b="2217"/>
          <a:stretch>
            <a:fillRect/>
          </a:stretch>
        </p:blipFill>
        <p:spPr bwMode="auto">
          <a:xfrm>
            <a:off x="755576" y="1268760"/>
            <a:ext cx="1296144" cy="1987760"/>
          </a:xfrm>
          <a:prstGeom prst="rect">
            <a:avLst/>
          </a:prstGeom>
          <a:noFill/>
        </p:spPr>
      </p:pic>
      <p:sp>
        <p:nvSpPr>
          <p:cNvPr id="19" name="18 CuadroTexto"/>
          <p:cNvSpPr txBox="1"/>
          <p:nvPr/>
        </p:nvSpPr>
        <p:spPr>
          <a:xfrm>
            <a:off x="1763688" y="3429000"/>
            <a:ext cx="3036088" cy="646331"/>
          </a:xfrm>
          <a:prstGeom prst="rect">
            <a:avLst/>
          </a:prstGeom>
          <a:noFill/>
        </p:spPr>
        <p:txBody>
          <a:bodyPr wrap="none" rtlCol="0">
            <a:spAutoFit/>
          </a:bodyPr>
          <a:lstStyle/>
          <a:p>
            <a:r>
              <a:rPr lang="es-CO" b="1" dirty="0" smtClean="0">
                <a:solidFill>
                  <a:srgbClr val="008000"/>
                </a:solidFill>
                <a:latin typeface="Times New Roman" pitchFamily="18" charset="0"/>
                <a:cs typeface="Times New Roman" pitchFamily="18" charset="0"/>
              </a:rPr>
              <a:t>La respuesta correcta es 1/6  </a:t>
            </a:r>
          </a:p>
          <a:p>
            <a:endParaRPr lang="es-CO"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323528" y="721409"/>
          <a:ext cx="8496944" cy="5769303"/>
        </p:xfrm>
        <a:graphic>
          <a:graphicData uri="http://schemas.openxmlformats.org/drawingml/2006/table">
            <a:tbl>
              <a:tblPr/>
              <a:tblGrid>
                <a:gridCol w="5385247"/>
                <a:gridCol w="3111697"/>
              </a:tblGrid>
              <a:tr h="2995623">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a:t>
                      </a:r>
                    </a:p>
                    <a:p>
                      <a:pPr>
                        <a:spcAft>
                          <a:spcPts val="0"/>
                        </a:spcAft>
                      </a:pPr>
                      <a:r>
                        <a:rPr lang="es-CO" sz="1400" baseline="0" dirty="0" smtClean="0">
                          <a:latin typeface="Times New Roman" pitchFamily="18" charset="0"/>
                          <a:ea typeface="Times New Roman"/>
                          <a:cs typeface="Times New Roman" pitchFamily="18" charset="0"/>
                        </a:rPr>
                        <a:t>¡Felicitaciones!, haz encontrado el tesoro!...Disfrútalo… ¡No olviden amiguitos y amiguitas  de cuidar la naturaleza y crear estrategias para la preservación del planeta y sus recursos naturales…por el bien de todos.    </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3" action="ppaction://hlinkfile"/>
                        </a:rPr>
                        <a:t>Voz20</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Aparece  el fondo del  “LA  CIMA”, montaña alta, vegetación,  piedras, bosque. Ingresa desde el fondo  “MATEMATÍN”,  sobre el timón de un barco, mueve la boca,  cabeza,  que  gira izquierda-derecha y viceversa,  se amplía. Luego ingresa una pancarta de arriba hacia abajo , después el mensaje . </a:t>
                      </a:r>
                      <a:r>
                        <a:rPr lang="es-CO" sz="1400" b="1" baseline="0" dirty="0" smtClean="0">
                          <a:solidFill>
                            <a:srgbClr val="C00000"/>
                          </a:solidFill>
                          <a:latin typeface="Times New Roman" pitchFamily="18" charset="0"/>
                          <a:ea typeface="Times New Roman"/>
                          <a:cs typeface="Times New Roman" pitchFamily="18" charset="0"/>
                        </a:rPr>
                        <a:t>¡Felicitaciones, Haz encontrado el tesoro!, </a:t>
                      </a:r>
                      <a:r>
                        <a:rPr lang="es-CO" sz="1400" baseline="0" dirty="0" smtClean="0">
                          <a:latin typeface="Times New Roman" pitchFamily="18" charset="0"/>
                          <a:ea typeface="Times New Roman"/>
                          <a:cs typeface="Times New Roman" pitchFamily="18" charset="0"/>
                        </a:rPr>
                        <a:t>mensaje brillante, titilando. LUEGO INGRESA UN COFRE DEL CUAL SALE UN HERMOSO DIAMANTE, QUE BRILLA Y  SE AMPLIA, SE MUEVE. Aplauso final…</a:t>
                      </a:r>
                    </a:p>
                    <a:p>
                      <a:pPr>
                        <a:spcAft>
                          <a:spcPts val="0"/>
                        </a:spcAft>
                      </a:pPr>
                      <a:r>
                        <a:rPr lang="es-CO" sz="1400" b="1" baseline="0" dirty="0" smtClean="0">
                          <a:solidFill>
                            <a:srgbClr val="0000FF"/>
                          </a:solidFill>
                          <a:latin typeface="Times New Roman" pitchFamily="18" charset="0"/>
                          <a:ea typeface="Times New Roman"/>
                          <a:cs typeface="Times New Roman" pitchFamily="18" charset="0"/>
                        </a:rPr>
                        <a:t>Posteriormente clic en continuar para pasar a la pantalla N° 23.</a:t>
                      </a:r>
                      <a:endParaRPr lang="es-CO" sz="1400" b="1" dirty="0" smtClean="0">
                        <a:solidFill>
                          <a:srgbClr val="0000FF"/>
                        </a:solidFill>
                        <a:latin typeface="Times New Roman"/>
                        <a:ea typeface="Times New Roman"/>
                        <a:cs typeface="Times New Roman"/>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4"/>
                        </a:rPr>
                        <a:t>http://es.melodyloops.com/search/The+next+game</a:t>
                      </a:r>
                      <a:r>
                        <a:rPr lang="es-CO" sz="1200" u="sng" dirty="0" smtClean="0">
                          <a:solidFill>
                            <a:srgbClr val="0000FF"/>
                          </a:solidFill>
                          <a:latin typeface="Times New Roman"/>
                          <a:ea typeface="Times New Roman"/>
                          <a:cs typeface="Times New Roman"/>
                          <a:hlinkClick r:id="rId4"/>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a:spcAft>
                          <a:spcPts val="0"/>
                        </a:spcAft>
                      </a:pPr>
                      <a:r>
                        <a:rPr lang="es-CO" sz="1800" b="1" dirty="0" smtClean="0">
                          <a:solidFill>
                            <a:srgbClr val="C00000"/>
                          </a:solidFill>
                          <a:latin typeface="Times New Roman"/>
                          <a:ea typeface="Times New Roman"/>
                          <a:cs typeface="Times New Roman"/>
                        </a:rPr>
                        <a:t>Sonido de aplausos al final</a:t>
                      </a:r>
                    </a:p>
                    <a:p>
                      <a:pPr>
                        <a:spcAft>
                          <a:spcPts val="0"/>
                        </a:spcAft>
                      </a:pPr>
                      <a:endParaRPr lang="es-CO" sz="1200" dirty="0" smtClean="0">
                        <a:latin typeface="Times New Roman"/>
                        <a:ea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dirty="0" smtClean="0">
                        <a:latin typeface="+mn-lt"/>
                        <a:ea typeface="Times New Roman"/>
                        <a:cs typeface="Times New Roman"/>
                      </a:endParaRP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22</a:t>
            </a:r>
            <a:endParaRPr lang="es-CO" b="1" dirty="0">
              <a:solidFill>
                <a:srgbClr val="C00000"/>
              </a:solidFill>
              <a:latin typeface="Arial" pitchFamily="34" charset="0"/>
              <a:cs typeface="Arial" pitchFamily="34" charset="0"/>
            </a:endParaRPr>
          </a:p>
        </p:txBody>
      </p:sp>
      <p:pic>
        <p:nvPicPr>
          <p:cNvPr id="5" name="Picture 2" descr="C:\Users\TRABAJO\Pictures\Mis escaneos\escanear0078.jpg"/>
          <p:cNvPicPr>
            <a:picLocks noChangeAspect="1" noChangeArrowheads="1"/>
          </p:cNvPicPr>
          <p:nvPr/>
        </p:nvPicPr>
        <p:blipFill>
          <a:blip r:embed="rId5" cstate="print"/>
          <a:srcRect/>
          <a:stretch>
            <a:fillRect/>
          </a:stretch>
        </p:blipFill>
        <p:spPr bwMode="auto">
          <a:xfrm>
            <a:off x="395536" y="980728"/>
            <a:ext cx="5274599" cy="2592288"/>
          </a:xfrm>
          <a:prstGeom prst="rect">
            <a:avLst/>
          </a:prstGeom>
          <a:noFill/>
        </p:spPr>
      </p:pic>
      <p:pic>
        <p:nvPicPr>
          <p:cNvPr id="1026" name="Picture 2" descr="C:\Users\TRABAJO\Pictures\Mis escaneos\escanear0089.jpg"/>
          <p:cNvPicPr>
            <a:picLocks noChangeAspect="1" noChangeArrowheads="1"/>
          </p:cNvPicPr>
          <p:nvPr/>
        </p:nvPicPr>
        <p:blipFill>
          <a:blip r:embed="rId6" cstate="print"/>
          <a:srcRect/>
          <a:stretch>
            <a:fillRect/>
          </a:stretch>
        </p:blipFill>
        <p:spPr bwMode="auto">
          <a:xfrm>
            <a:off x="2555776" y="1772816"/>
            <a:ext cx="1646237" cy="1485900"/>
          </a:xfrm>
          <a:prstGeom prst="rect">
            <a:avLst/>
          </a:prstGeom>
          <a:noFill/>
        </p:spPr>
      </p:pic>
      <p:pic>
        <p:nvPicPr>
          <p:cNvPr id="1027" name="Picture 3" descr="C:\Users\TRABAJO\Pictures\Mis escaneos\escanear0090.jpg"/>
          <p:cNvPicPr>
            <a:picLocks noChangeAspect="1" noChangeArrowheads="1"/>
          </p:cNvPicPr>
          <p:nvPr/>
        </p:nvPicPr>
        <p:blipFill>
          <a:blip r:embed="rId7" cstate="print"/>
          <a:srcRect/>
          <a:stretch>
            <a:fillRect/>
          </a:stretch>
        </p:blipFill>
        <p:spPr bwMode="auto">
          <a:xfrm>
            <a:off x="755576" y="1556792"/>
            <a:ext cx="1512168" cy="1855843"/>
          </a:xfrm>
          <a:prstGeom prst="rect">
            <a:avLst/>
          </a:prstGeom>
          <a:noFill/>
        </p:spPr>
      </p:pic>
      <p:sp>
        <p:nvSpPr>
          <p:cNvPr id="8" name="7 Rectángulo"/>
          <p:cNvSpPr/>
          <p:nvPr/>
        </p:nvSpPr>
        <p:spPr>
          <a:xfrm>
            <a:off x="323528" y="1052736"/>
            <a:ext cx="5442003" cy="461665"/>
          </a:xfrm>
          <a:prstGeom prst="rect">
            <a:avLst/>
          </a:prstGeom>
          <a:solidFill>
            <a:srgbClr val="FFFF99"/>
          </a:solidFill>
        </p:spPr>
        <p:txBody>
          <a:bodyPr wrap="none" lIns="91440" tIns="45720" rIns="91440" bIns="45720">
            <a:spAutoFit/>
          </a:bodyPr>
          <a:lstStyle/>
          <a:p>
            <a:pPr algn="ctr"/>
            <a:r>
              <a:rPr lang="es-ES" sz="2400" b="1" dirty="0" smtClean="0">
                <a:ln w="1905"/>
                <a:solidFill>
                  <a:srgbClr val="FF0000"/>
                </a:solidFill>
                <a:effectLst>
                  <a:innerShdw blurRad="69850" dist="43180" dir="5400000">
                    <a:srgbClr val="000000">
                      <a:alpha val="65000"/>
                    </a:srgbClr>
                  </a:innerShdw>
                </a:effectLst>
              </a:rPr>
              <a:t>¡Felicitaciones!, Haz encontrado el tesoro</a:t>
            </a:r>
            <a:endParaRPr lang="es-ES" sz="2400" b="1" cap="none" spc="0" dirty="0">
              <a:ln w="1905"/>
              <a:solidFill>
                <a:srgbClr val="FF0000"/>
              </a:soli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4)">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p:cTn id="17" dur="500" fill="hold"/>
                                        <p:tgtEl>
                                          <p:spTgt spid="1027"/>
                                        </p:tgtEl>
                                        <p:attrNameLst>
                                          <p:attrName>ppt_w</p:attrName>
                                        </p:attrNameLst>
                                      </p:cBhvr>
                                      <p:tavLst>
                                        <p:tav tm="0">
                                          <p:val>
                                            <p:fltVal val="0"/>
                                          </p:val>
                                        </p:tav>
                                        <p:tav tm="100000">
                                          <p:val>
                                            <p:strVal val="#ppt_w"/>
                                          </p:val>
                                        </p:tav>
                                      </p:tavLst>
                                    </p:anim>
                                    <p:anim calcmode="lin" valueType="num">
                                      <p:cBhvr>
                                        <p:cTn id="18" dur="500" fill="hold"/>
                                        <p:tgtEl>
                                          <p:spTgt spid="1027"/>
                                        </p:tgtEl>
                                        <p:attrNameLst>
                                          <p:attrName>ppt_h</p:attrName>
                                        </p:attrNameLst>
                                      </p:cBhvr>
                                      <p:tavLst>
                                        <p:tav tm="0">
                                          <p:val>
                                            <p:fltVal val="0"/>
                                          </p:val>
                                        </p:tav>
                                        <p:tav tm="100000">
                                          <p:val>
                                            <p:strVal val="#ppt_h"/>
                                          </p:val>
                                        </p:tav>
                                      </p:tavLst>
                                    </p:anim>
                                    <p:animEffect transition="in" filter="fade">
                                      <p:cBhvr>
                                        <p:cTn id="1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323528" y="721409"/>
          <a:ext cx="8496944" cy="5522243"/>
        </p:xfrm>
        <a:graphic>
          <a:graphicData uri="http://schemas.openxmlformats.org/drawingml/2006/table">
            <a:tbl>
              <a:tblPr/>
              <a:tblGrid>
                <a:gridCol w="5385247"/>
                <a:gridCol w="3111697"/>
              </a:tblGrid>
              <a:tr h="2995623">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Sin</a:t>
                      </a:r>
                      <a:r>
                        <a:rPr lang="es-CO" sz="1400" baseline="0" dirty="0" smtClean="0">
                          <a:latin typeface="Times New Roman" pitchFamily="18" charset="0"/>
                          <a:ea typeface="Times New Roman"/>
                          <a:cs typeface="Times New Roman" pitchFamily="18" charset="0"/>
                        </a:rPr>
                        <a:t> voz</a:t>
                      </a:r>
                      <a:endParaRPr lang="es-CO" sz="140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52662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Créditos desplazándose de abajo hacia arriba.</a:t>
                      </a:r>
                    </a:p>
                    <a:p>
                      <a:pPr>
                        <a:spcAft>
                          <a:spcPts val="0"/>
                        </a:spcAft>
                      </a:pPr>
                      <a:r>
                        <a:rPr lang="es-CO" sz="1400" baseline="0" dirty="0" smtClean="0">
                          <a:latin typeface="Times New Roman" pitchFamily="18" charset="0"/>
                          <a:ea typeface="Times New Roman"/>
                          <a:cs typeface="Times New Roman" pitchFamily="18" charset="0"/>
                        </a:rPr>
                        <a:t>Fondo de la naturaleza. Paisaje con animales….</a:t>
                      </a:r>
                    </a:p>
                    <a:p>
                      <a:pPr>
                        <a:spcAft>
                          <a:spcPts val="0"/>
                        </a:spcAft>
                      </a:pPr>
                      <a:endParaRPr lang="es-CO" sz="1400" baseline="0" dirty="0" smtClean="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r>
                        <a:rPr lang="es-CO" sz="1200" dirty="0" smtClean="0">
                          <a:latin typeface="Times New Roman"/>
                          <a:ea typeface="Times New Roman"/>
                          <a:cs typeface="Times New Roman"/>
                        </a:rPr>
                        <a:t>…</a:t>
                      </a:r>
                    </a:p>
                    <a:p>
                      <a:pPr>
                        <a:spcAft>
                          <a:spcPts val="0"/>
                        </a:spcAft>
                      </a:pPr>
                      <a:endParaRPr lang="es-CO" sz="1200" dirty="0" smtClean="0">
                        <a:latin typeface="Times New Roman"/>
                        <a:ea typeface="Times New Roman"/>
                        <a:cs typeface="Times New Roman"/>
                      </a:endParaRPr>
                    </a:p>
                    <a:p>
                      <a:pPr>
                        <a:spcAft>
                          <a:spcPts val="0"/>
                        </a:spcAft>
                      </a:pPr>
                      <a:endParaRPr lang="es-CO" sz="1200" dirty="0" smtClean="0">
                        <a:latin typeface="Times New Roman"/>
                        <a:ea typeface="Times New Roman"/>
                        <a:cs typeface="Times New Roman"/>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CO" sz="1200" dirty="0" smtClean="0">
                        <a:latin typeface="+mn-lt"/>
                        <a:ea typeface="Times New Roman"/>
                        <a:cs typeface="Times New Roman"/>
                      </a:endParaRPr>
                    </a:p>
                    <a:p>
                      <a:pPr>
                        <a:spcAft>
                          <a:spcPts val="0"/>
                        </a:spcAft>
                      </a:pP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260648"/>
            <a:ext cx="1713931"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23</a:t>
            </a:r>
            <a:endParaRPr lang="es-CO" b="1" dirty="0">
              <a:solidFill>
                <a:srgbClr val="C0000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51520" y="188640"/>
            <a:ext cx="862737" cy="338554"/>
          </a:xfrm>
          <a:prstGeom prst="rect">
            <a:avLst/>
          </a:prstGeom>
          <a:noFill/>
        </p:spPr>
        <p:txBody>
          <a:bodyPr wrap="none" rtlCol="0">
            <a:spAutoFit/>
          </a:bodyPr>
          <a:lstStyle/>
          <a:p>
            <a:r>
              <a:rPr lang="es-CO" sz="1600" dirty="0" smtClean="0">
                <a:solidFill>
                  <a:srgbClr val="0000CC"/>
                </a:solidFill>
                <a:latin typeface="Algerian" pitchFamily="82" charset="0"/>
              </a:rPr>
              <a:t>Anexo</a:t>
            </a:r>
            <a:endParaRPr lang="es-CO" sz="1600" dirty="0">
              <a:solidFill>
                <a:srgbClr val="0000CC"/>
              </a:solidFill>
              <a:latin typeface="Algerian" pitchFamily="82" charset="0"/>
            </a:endParaRPr>
          </a:p>
        </p:txBody>
      </p:sp>
      <p:pic>
        <p:nvPicPr>
          <p:cNvPr id="3" name="2 Imagen"/>
          <p:cNvPicPr/>
          <p:nvPr/>
        </p:nvPicPr>
        <p:blipFill>
          <a:blip r:embed="rId2" cstate="print"/>
          <a:srcRect t="29730" r="54515" b="16216"/>
          <a:stretch>
            <a:fillRect/>
          </a:stretch>
        </p:blipFill>
        <p:spPr bwMode="auto">
          <a:xfrm>
            <a:off x="395536" y="980728"/>
            <a:ext cx="8208912" cy="5328592"/>
          </a:xfrm>
          <a:prstGeom prst="rect">
            <a:avLst/>
          </a:prstGeom>
          <a:noFill/>
          <a:ln w="9525">
            <a:noFill/>
            <a:miter lim="800000"/>
            <a:headEnd/>
            <a:tailEnd/>
          </a:ln>
        </p:spPr>
      </p:pic>
      <p:sp>
        <p:nvSpPr>
          <p:cNvPr id="5" name="4 CuadroTexto"/>
          <p:cNvSpPr txBox="1"/>
          <p:nvPr/>
        </p:nvSpPr>
        <p:spPr>
          <a:xfrm>
            <a:off x="899592" y="5805264"/>
            <a:ext cx="7904728" cy="369332"/>
          </a:xfrm>
          <a:prstGeom prst="rect">
            <a:avLst/>
          </a:prstGeom>
          <a:noFill/>
        </p:spPr>
        <p:txBody>
          <a:bodyPr wrap="none" rtlCol="0">
            <a:spAutoFit/>
          </a:bodyPr>
          <a:lstStyle/>
          <a:p>
            <a:r>
              <a:rPr lang="es-CO" dirty="0" smtClean="0">
                <a:latin typeface="Times New Roman" pitchFamily="18" charset="0"/>
                <a:cs typeface="Times New Roman" pitchFamily="18" charset="0"/>
              </a:rPr>
              <a:t>Días aproximados de producción                                                                 43,375</a:t>
            </a:r>
            <a:endParaRPr lang="es-CO" dirty="0">
              <a:latin typeface="Times New Roman" pitchFamily="18" charset="0"/>
              <a:cs typeface="Times New Roman" pitchFamily="18" charset="0"/>
            </a:endParaRPr>
          </a:p>
        </p:txBody>
      </p:sp>
      <p:sp>
        <p:nvSpPr>
          <p:cNvPr id="6" name="5 CuadroTexto"/>
          <p:cNvSpPr txBox="1"/>
          <p:nvPr/>
        </p:nvSpPr>
        <p:spPr>
          <a:xfrm>
            <a:off x="2771800" y="332656"/>
            <a:ext cx="3740126" cy="584775"/>
          </a:xfrm>
          <a:prstGeom prst="rect">
            <a:avLst/>
          </a:prstGeom>
          <a:noFill/>
        </p:spPr>
        <p:txBody>
          <a:bodyPr wrap="none" rtlCol="0">
            <a:spAutoFit/>
          </a:bodyPr>
          <a:lstStyle/>
          <a:p>
            <a:r>
              <a:rPr lang="es-CO" sz="3200" b="1" dirty="0" smtClean="0">
                <a:solidFill>
                  <a:srgbClr val="C00000"/>
                </a:solidFill>
                <a:latin typeface="Times New Roman" pitchFamily="18" charset="0"/>
                <a:cs typeface="Times New Roman" pitchFamily="18" charset="0"/>
              </a:rPr>
              <a:t>Simulación del RED</a:t>
            </a:r>
            <a:endParaRPr lang="es-CO" sz="3200" b="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688632"/>
        </p:xfrm>
        <a:graphic>
          <a:graphicData uri="http://schemas.openxmlformats.org/drawingml/2006/table">
            <a:tbl>
              <a:tblPr/>
              <a:tblGrid>
                <a:gridCol w="5385247"/>
                <a:gridCol w="3111697"/>
              </a:tblGrid>
              <a:tr h="2965801">
                <a:tc>
                  <a:txBody>
                    <a:bodyPr/>
                    <a:lstStyle/>
                    <a:p>
                      <a:pPr>
                        <a:spcAft>
                          <a:spcPts val="0"/>
                        </a:spcAft>
                      </a:pPr>
                      <a:r>
                        <a:rPr lang="es-CO" sz="1400" b="1" dirty="0" smtClean="0">
                          <a:solidFill>
                            <a:srgbClr val="0000FF"/>
                          </a:solidFill>
                          <a:latin typeface="Times New Roman"/>
                          <a:ea typeface="Times New Roman"/>
                          <a:cs typeface="Times New Roman"/>
                        </a:rPr>
                        <a:t>Descripción </a:t>
                      </a:r>
                      <a:r>
                        <a:rPr lang="es-CO" sz="1400" b="1" dirty="0">
                          <a:solidFill>
                            <a:srgbClr val="0000FF"/>
                          </a:solidFill>
                          <a:latin typeface="Times New Roman"/>
                          <a:ea typeface="Times New Roman"/>
                          <a:cs typeface="Times New Roman"/>
                        </a:rPr>
                        <a:t>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200" dirty="0">
                        <a:latin typeface="Calibri"/>
                        <a:ea typeface="Times New Roman"/>
                        <a:cs typeface="Times New Roman"/>
                      </a:endParaRPr>
                    </a:p>
                    <a:p>
                      <a:pPr>
                        <a:spcAft>
                          <a:spcPts val="0"/>
                        </a:spcAft>
                      </a:pPr>
                      <a:r>
                        <a:rPr lang="es-CO" sz="1400" dirty="0" smtClean="0">
                          <a:latin typeface="Times New Roman"/>
                          <a:ea typeface="Times New Roman"/>
                          <a:cs typeface="Times New Roman"/>
                        </a:rPr>
                        <a:t>Matematín  pronuncia </a:t>
                      </a:r>
                      <a:r>
                        <a:rPr lang="es-CO" sz="1400" dirty="0">
                          <a:latin typeface="Times New Roman"/>
                          <a:ea typeface="Times New Roman"/>
                          <a:cs typeface="Times New Roman"/>
                        </a:rPr>
                        <a:t>la frase </a:t>
                      </a:r>
                      <a:r>
                        <a:rPr lang="es-CO" sz="1400" dirty="0" smtClean="0">
                          <a:latin typeface="Times New Roman"/>
                          <a:ea typeface="Times New Roman"/>
                          <a:cs typeface="Times New Roman"/>
                        </a:rPr>
                        <a:t>Bienvenidos </a:t>
                      </a:r>
                      <a:r>
                        <a:rPr lang="es-CO" sz="1400" dirty="0">
                          <a:latin typeface="Times New Roman"/>
                          <a:ea typeface="Times New Roman"/>
                          <a:cs typeface="Times New Roman"/>
                        </a:rPr>
                        <a:t>a </a:t>
                      </a:r>
                      <a:r>
                        <a:rPr lang="es-CO" sz="1400" dirty="0" smtClean="0">
                          <a:latin typeface="Times New Roman"/>
                          <a:ea typeface="Times New Roman"/>
                          <a:cs typeface="Times New Roman"/>
                        </a:rPr>
                        <a:t>“El </a:t>
                      </a:r>
                      <a:r>
                        <a:rPr lang="es-CO" sz="1400" dirty="0">
                          <a:latin typeface="Times New Roman"/>
                          <a:ea typeface="Times New Roman"/>
                          <a:cs typeface="Times New Roman"/>
                        </a:rPr>
                        <a:t>mundo fantástico de los fraccionarios</a:t>
                      </a:r>
                      <a:r>
                        <a:rPr lang="es-CO" sz="1400" dirty="0" smtClean="0">
                          <a:latin typeface="Times New Roman"/>
                          <a:ea typeface="Times New Roman"/>
                          <a:cs typeface="Times New Roman"/>
                        </a:rPr>
                        <a:t>”</a:t>
                      </a:r>
                    </a:p>
                    <a:p>
                      <a:pPr>
                        <a:spcAft>
                          <a:spcPts val="0"/>
                        </a:spcAft>
                      </a:pPr>
                      <a:endParaRPr lang="es-CO" sz="1400" dirty="0" smtClean="0">
                        <a:latin typeface="Times New Roman"/>
                        <a:ea typeface="Times New Roman"/>
                        <a:cs typeface="Times New Roman"/>
                      </a:endParaRPr>
                    </a:p>
                    <a:p>
                      <a:pPr>
                        <a:spcAft>
                          <a:spcPts val="0"/>
                        </a:spcAft>
                      </a:pPr>
                      <a:r>
                        <a:rPr lang="es-CO" sz="2000" b="1" dirty="0" smtClean="0">
                          <a:latin typeface="Times New Roman"/>
                          <a:ea typeface="Times New Roman"/>
                          <a:cs typeface="Times New Roman"/>
                          <a:hlinkClick r:id="rId2" action="ppaction://hlinkfile"/>
                        </a:rPr>
                        <a:t>Voz1</a:t>
                      </a:r>
                      <a:endParaRPr lang="es-CO" sz="2000" b="1" dirty="0" smtClean="0">
                        <a:latin typeface="Times New Roman"/>
                        <a:ea typeface="Times New Roman"/>
                        <a:cs typeface="Times New Roman"/>
                      </a:endParaRPr>
                    </a:p>
                    <a:p>
                      <a:pPr>
                        <a:spcAft>
                          <a:spcPts val="0"/>
                        </a:spcAft>
                      </a:pPr>
                      <a:endParaRPr lang="es-CO" sz="1400" dirty="0" smtClean="0">
                        <a:latin typeface="Times New Roman"/>
                        <a:ea typeface="Times New Roman"/>
                        <a:cs typeface="Times New Roman"/>
                      </a:endParaRPr>
                    </a:p>
                    <a:p>
                      <a:pPr>
                        <a:spcAft>
                          <a:spcPts val="0"/>
                        </a:spcAft>
                      </a:pPr>
                      <a:endParaRPr lang="es-CO" sz="1400" b="1" dirty="0">
                        <a:solidFill>
                          <a:srgbClr val="C00000"/>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endParaRPr lang="es-CO" sz="1200" dirty="0">
                        <a:latin typeface="Calibri"/>
                        <a:ea typeface="Times New Roman"/>
                        <a:cs typeface="Times New Roman"/>
                      </a:endParaRPr>
                    </a:p>
                    <a:p>
                      <a:pPr>
                        <a:spcAft>
                          <a:spcPts val="0"/>
                        </a:spcAft>
                      </a:pPr>
                      <a:r>
                        <a:rPr lang="es-CO" sz="1400" dirty="0">
                          <a:latin typeface="Times New Roman"/>
                          <a:ea typeface="Times New Roman"/>
                          <a:cs typeface="Times New Roman"/>
                        </a:rPr>
                        <a:t>Inicia con la figura  de atrás, timón de un barco que gira de izquierda a derecha y viceversa. Aparece la cabeza de matematín que mueve la cabeza,  la boca y se ríe. Objetos que aparecen desde el fondo y se van ampliando.</a:t>
                      </a:r>
                      <a:endParaRPr lang="es-CO" sz="1400" dirty="0">
                        <a:latin typeface="Calibri"/>
                        <a:ea typeface="Times New Roman"/>
                        <a:cs typeface="Times New Roman"/>
                      </a:endParaRPr>
                    </a:p>
                    <a:p>
                      <a:pPr>
                        <a:spcAft>
                          <a:spcPts val="0"/>
                        </a:spcAft>
                      </a:pPr>
                      <a:r>
                        <a:rPr lang="es-CO" sz="1400" dirty="0">
                          <a:latin typeface="Times New Roman"/>
                          <a:ea typeface="Times New Roman"/>
                          <a:cs typeface="Times New Roman"/>
                        </a:rPr>
                        <a:t>La oración “El mundo fantástico de los fraccionarios” escrita en forma circular, entran en forma dinámica y se amplía, al mismo tiempo que la voz.</a:t>
                      </a:r>
                      <a:endParaRPr lang="es-CO" sz="1400" dirty="0">
                        <a:latin typeface="Calibri"/>
                        <a:ea typeface="Times New Roman"/>
                        <a:cs typeface="Times New Roman"/>
                      </a:endParaRPr>
                    </a:p>
                    <a:p>
                      <a:pPr>
                        <a:spcAft>
                          <a:spcPts val="0"/>
                        </a:spcAft>
                      </a:pPr>
                      <a:r>
                        <a:rPr lang="es-CO" sz="1400" dirty="0">
                          <a:latin typeface="Times New Roman"/>
                          <a:ea typeface="Times New Roman"/>
                          <a:cs typeface="Times New Roman"/>
                        </a:rPr>
                        <a:t> En la parte inferior derecha  un botón que dice empezar, el cual da paso a la pantalla N° 2.</a:t>
                      </a:r>
                      <a:endParaRPr lang="es-CO" sz="1400" dirty="0">
                        <a:latin typeface="Calibri"/>
                        <a:ea typeface="Times New Roman"/>
                        <a:cs typeface="Times New Roman"/>
                      </a:endParaRPr>
                    </a:p>
                    <a:p>
                      <a:pPr>
                        <a:spcAft>
                          <a:spcPts val="0"/>
                        </a:spcAft>
                        <a:tabLst>
                          <a:tab pos="2676525" algn="l"/>
                        </a:tabLst>
                      </a:pPr>
                      <a:r>
                        <a:rPr lang="es-CO" sz="1400" b="1" dirty="0">
                          <a:latin typeface="Times New Roman"/>
                          <a:ea typeface="Times New Roman"/>
                          <a:cs typeface="Times New Roman"/>
                        </a:rPr>
                        <a:t>	</a:t>
                      </a:r>
                      <a:endParaRPr lang="es-CO" sz="14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585690"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1</a:t>
            </a:r>
            <a:endParaRPr lang="es-CO" b="1" dirty="0">
              <a:solidFill>
                <a:srgbClr val="C00000"/>
              </a:solidFill>
              <a:latin typeface="Arial" pitchFamily="34" charset="0"/>
              <a:cs typeface="Arial" pitchFamily="34" charset="0"/>
            </a:endParaRPr>
          </a:p>
        </p:txBody>
      </p:sp>
      <p:pic>
        <p:nvPicPr>
          <p:cNvPr id="43009" name="Picture 1" descr="C:\Users\TRABAJO\Pictures\Mis escaneos\escanear0044.jpg"/>
          <p:cNvPicPr>
            <a:picLocks noChangeAspect="1" noChangeArrowheads="1"/>
          </p:cNvPicPr>
          <p:nvPr/>
        </p:nvPicPr>
        <p:blipFill>
          <a:blip r:embed="rId4" cstate="print"/>
          <a:srcRect b="2789"/>
          <a:stretch>
            <a:fillRect/>
          </a:stretch>
        </p:blipFill>
        <p:spPr bwMode="auto">
          <a:xfrm>
            <a:off x="387541" y="991594"/>
            <a:ext cx="5306144" cy="2509414"/>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688632"/>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Hola amiguitos, soy MATEMATÍN, mi misión es encontrar el gran tesoro, por eso te invito a que ingreses a mi tripulación, encada nivel aprenderemos cosas interesantes, relacionadas con los fraccionarios. ¡Acompáñame!. Llenando el siguiente formulario.  </a:t>
                      </a: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Voz2</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Cuando se marche dice: Vamos amiguitos… </a:t>
                      </a:r>
                      <a:endParaRPr lang="es-CO" sz="1200" b="1" dirty="0">
                        <a:solidFill>
                          <a:srgbClr val="C00000"/>
                        </a:solidFill>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endParaRPr lang="es-CO" sz="1200" dirty="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Aparece</a:t>
                      </a:r>
                      <a:r>
                        <a:rPr lang="es-CO" sz="1400" baseline="0" dirty="0" smtClean="0">
                          <a:latin typeface="Times New Roman" pitchFamily="18" charset="0"/>
                          <a:ea typeface="Times New Roman"/>
                          <a:cs typeface="Times New Roman" pitchFamily="18" charset="0"/>
                        </a:rPr>
                        <a:t> el fondo con el puente, la canoa en forma dinámica, posteriormente sale Matemátín moviendo los brazos, de arriba hacia abajo, mueve la cabeza y se ríe,  señala con su mano la bitácora para luego pronunciar el mensaje.</a:t>
                      </a:r>
                    </a:p>
                    <a:p>
                      <a:pPr>
                        <a:spcAft>
                          <a:spcPts val="0"/>
                        </a:spcAft>
                      </a:pPr>
                      <a:r>
                        <a:rPr lang="es-CO" sz="1400" baseline="0" dirty="0" smtClean="0">
                          <a:latin typeface="Times New Roman" pitchFamily="18" charset="0"/>
                          <a:ea typeface="Times New Roman"/>
                          <a:cs typeface="Times New Roman" pitchFamily="18" charset="0"/>
                        </a:rPr>
                        <a:t>En el fondo hay bosque,  con flores, pájaros sí es posible. Posteriormente ingresa el formulario para el diligenciamiento de datos. En la parte inferior derecha  un botón que dice, “inscríbete” el cual da paso a la pantalla N° 3.</a:t>
                      </a:r>
                    </a:p>
                    <a:p>
                      <a:pPr>
                        <a:spcAft>
                          <a:spcPts val="0"/>
                        </a:spcAft>
                      </a:pPr>
                      <a:r>
                        <a:rPr lang="es-CO" sz="1400" baseline="0" dirty="0" smtClean="0">
                          <a:latin typeface="Times New Roman" pitchFamily="18" charset="0"/>
                          <a:ea typeface="Times New Roman"/>
                          <a:cs typeface="Times New Roman" pitchFamily="18" charset="0"/>
                        </a:rPr>
                        <a:t>Matematín se sube  a la canoa y se marcha, cuando se de clic en inscríbete.  </a:t>
                      </a:r>
                      <a:endParaRPr lang="es-CO" sz="1400" dirty="0">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585690"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2</a:t>
            </a:r>
            <a:endParaRPr lang="es-CO" b="1" dirty="0">
              <a:solidFill>
                <a:srgbClr val="C00000"/>
              </a:solidFill>
              <a:latin typeface="Arial" pitchFamily="34" charset="0"/>
              <a:cs typeface="Arial" pitchFamily="34" charset="0"/>
            </a:endParaRPr>
          </a:p>
        </p:txBody>
      </p:sp>
      <p:pic>
        <p:nvPicPr>
          <p:cNvPr id="41985" name="Picture 1" descr="C:\Users\TRABAJO\Pictures\Mis escaneos\escanear0045.jpg"/>
          <p:cNvPicPr>
            <a:picLocks noChangeAspect="1" noChangeArrowheads="1"/>
          </p:cNvPicPr>
          <p:nvPr/>
        </p:nvPicPr>
        <p:blipFill>
          <a:blip r:embed="rId4" cstate="print"/>
          <a:srcRect b="2677"/>
          <a:stretch>
            <a:fillRect/>
          </a:stretch>
        </p:blipFill>
        <p:spPr bwMode="auto">
          <a:xfrm>
            <a:off x="251520" y="1091865"/>
            <a:ext cx="5328592" cy="2631276"/>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709001"/>
        </p:xfrm>
        <a:graphic>
          <a:graphicData uri="http://schemas.openxmlformats.org/drawingml/2006/table">
            <a:tbl>
              <a:tblPr/>
              <a:tblGrid>
                <a:gridCol w="5385247"/>
                <a:gridCol w="3111697"/>
              </a:tblGrid>
              <a:tr h="2965801">
                <a:tc>
                  <a:txBody>
                    <a:bodyPr/>
                    <a:lstStyle/>
                    <a:p>
                      <a:pPr>
                        <a:spcAft>
                          <a:spcPts val="0"/>
                        </a:spcAft>
                      </a:pPr>
                      <a:r>
                        <a:rPr lang="es-CO" sz="1400" b="1" dirty="0" smtClean="0">
                          <a:solidFill>
                            <a:srgbClr val="0000FF"/>
                          </a:solidFill>
                          <a:latin typeface="Times New Roman"/>
                          <a:ea typeface="Times New Roman"/>
                          <a:cs typeface="Times New Roman"/>
                        </a:rPr>
                        <a:t>Descripción Gráfica </a:t>
                      </a:r>
                    </a:p>
                    <a:p>
                      <a:pPr>
                        <a:spcAft>
                          <a:spcPts val="0"/>
                        </a:spcAft>
                      </a:pP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Este es nuestro mapa de navegación, ahora selecciona el mundo al que debes ir, de acuerdo con el orden de los números. ¡Adelante amiguitos!</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Voz3</a:t>
                      </a:r>
                      <a:endParaRPr lang="es-CO" sz="2000" b="1" baseline="0" dirty="0" smtClean="0">
                        <a:solidFill>
                          <a:srgbClr val="0000CC"/>
                        </a:solidFill>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endParaRPr lang="es-CO" sz="1200" dirty="0">
                        <a:latin typeface="Calibri"/>
                        <a:ea typeface="Times New Roman"/>
                        <a:cs typeface="Times New Roman"/>
                      </a:endParaRPr>
                    </a:p>
                    <a:p>
                      <a:pPr>
                        <a:spcAft>
                          <a:spcPts val="0"/>
                        </a:spcAft>
                      </a:pPr>
                      <a:r>
                        <a:rPr lang="es-CO" sz="1400" baseline="0" dirty="0" smtClean="0">
                          <a:latin typeface="Times New Roman" pitchFamily="18" charset="0"/>
                          <a:ea typeface="Times New Roman"/>
                          <a:cs typeface="Times New Roman" pitchFamily="18" charset="0"/>
                        </a:rPr>
                        <a:t>Aparece cada mundo  uno detrás del otro moviéndose izquierda-derecha, con números del 1 al 6 cada uno con el sol en el fondo. El título en forma circular con un color vivo.  Quedando distribuidos por la pantalla.</a:t>
                      </a:r>
                    </a:p>
                    <a:p>
                      <a:pPr marL="0" marR="0" indent="0" algn="l" defTabSz="914400" rtl="0" eaLnBrk="1" fontAlgn="auto" latinLnBrk="0" hangingPunct="1">
                        <a:lnSpc>
                          <a:spcPct val="100000"/>
                        </a:lnSpc>
                        <a:spcBef>
                          <a:spcPts val="0"/>
                        </a:spcBef>
                        <a:spcAft>
                          <a:spcPts val="0"/>
                        </a:spcAft>
                        <a:buClrTx/>
                        <a:buSzTx/>
                        <a:buFontTx/>
                        <a:buNone/>
                        <a:tabLst/>
                        <a:defRPr/>
                      </a:pPr>
                      <a:endParaRPr lang="es-CO" sz="1400" baseline="0" dirty="0" smtClean="0">
                        <a:latin typeface="Times New Roman" pitchFamily="18" charset="0"/>
                        <a:ea typeface="Times New Roman"/>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sz="1400" baseline="0" dirty="0" smtClean="0">
                          <a:latin typeface="Times New Roman" pitchFamily="18" charset="0"/>
                          <a:ea typeface="Times New Roman"/>
                          <a:cs typeface="Times New Roman" pitchFamily="18" charset="0"/>
                        </a:rPr>
                        <a:t>La señal del mundo al que se debe ir es un sol brillante con una mayor intensidad de luz, en este caso al mundo “El  río” se amplia y se achica., el cual al dar clic le da paso a la pantalla N°  4</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Matematin aparece en la parte superior derecha  moviendo la cabeza, la boca,  se amplía , el timón se mueve izquierda-recha y viceversa y luego dice el mensaje.</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585690"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3</a:t>
            </a:r>
            <a:endParaRPr lang="es-CO" b="1" dirty="0">
              <a:solidFill>
                <a:srgbClr val="C00000"/>
              </a:solidFill>
              <a:latin typeface="Arial" pitchFamily="34" charset="0"/>
              <a:cs typeface="Arial" pitchFamily="34" charset="0"/>
            </a:endParaRPr>
          </a:p>
        </p:txBody>
      </p:sp>
      <p:grpSp>
        <p:nvGrpSpPr>
          <p:cNvPr id="14" name="13 Grupo"/>
          <p:cNvGrpSpPr/>
          <p:nvPr/>
        </p:nvGrpSpPr>
        <p:grpSpPr>
          <a:xfrm>
            <a:off x="323528" y="980728"/>
            <a:ext cx="5256584" cy="2701395"/>
            <a:chOff x="323528" y="980728"/>
            <a:chExt cx="5256584" cy="2701395"/>
          </a:xfrm>
        </p:grpSpPr>
        <p:pic>
          <p:nvPicPr>
            <p:cNvPr id="15" name="Picture 2" descr="C:\Users\TRABAJO\Pictures\Mis escaneos\escanear0091.jpg"/>
            <p:cNvPicPr>
              <a:picLocks noChangeAspect="1" noChangeArrowheads="1"/>
            </p:cNvPicPr>
            <p:nvPr/>
          </p:nvPicPr>
          <p:blipFill>
            <a:blip r:embed="rId4" cstate="print"/>
            <a:srcRect/>
            <a:stretch>
              <a:fillRect/>
            </a:stretch>
          </p:blipFill>
          <p:spPr bwMode="auto">
            <a:xfrm>
              <a:off x="323528" y="980728"/>
              <a:ext cx="5256584" cy="2701395"/>
            </a:xfrm>
            <a:prstGeom prst="rect">
              <a:avLst/>
            </a:prstGeom>
            <a:noFill/>
          </p:spPr>
        </p:pic>
        <p:pic>
          <p:nvPicPr>
            <p:cNvPr id="16" name="Picture 2" descr="C:\Users\TRABAJO\Pictures\Mis escaneos\escanear0089.jpg"/>
            <p:cNvPicPr>
              <a:picLocks noChangeAspect="1" noChangeArrowheads="1"/>
            </p:cNvPicPr>
            <p:nvPr/>
          </p:nvPicPr>
          <p:blipFill>
            <a:blip r:embed="rId5" cstate="print"/>
            <a:srcRect/>
            <a:stretch>
              <a:fillRect/>
            </a:stretch>
          </p:blipFill>
          <p:spPr bwMode="auto">
            <a:xfrm>
              <a:off x="4644008" y="1268760"/>
              <a:ext cx="638225" cy="576064"/>
            </a:xfrm>
            <a:prstGeom prst="rect">
              <a:avLst/>
            </a:prstGeom>
            <a:noFill/>
          </p:spPr>
        </p:pic>
        <p:sp>
          <p:nvSpPr>
            <p:cNvPr id="17" name="16 CuadroTexto"/>
            <p:cNvSpPr txBox="1"/>
            <p:nvPr/>
          </p:nvSpPr>
          <p:spPr>
            <a:xfrm>
              <a:off x="2699792" y="1556792"/>
              <a:ext cx="301686" cy="369332"/>
            </a:xfrm>
            <a:prstGeom prst="rect">
              <a:avLst/>
            </a:prstGeom>
            <a:noFill/>
          </p:spPr>
          <p:txBody>
            <a:bodyPr wrap="none" rtlCol="0">
              <a:spAutoFit/>
            </a:bodyPr>
            <a:lstStyle/>
            <a:p>
              <a:r>
                <a:rPr lang="es-CO" b="1" dirty="0" smtClean="0">
                  <a:solidFill>
                    <a:srgbClr val="FF0000"/>
                  </a:solidFill>
                </a:rPr>
                <a:t>1</a:t>
              </a:r>
              <a:endParaRPr lang="es-CO" b="1" dirty="0">
                <a:solidFill>
                  <a:srgbClr val="FF0000"/>
                </a:solidFill>
              </a:endParaRPr>
            </a:p>
          </p:txBody>
        </p:sp>
        <p:sp>
          <p:nvSpPr>
            <p:cNvPr id="18" name="17 CuadroTexto"/>
            <p:cNvSpPr txBox="1"/>
            <p:nvPr/>
          </p:nvSpPr>
          <p:spPr>
            <a:xfrm>
              <a:off x="3995936" y="1844824"/>
              <a:ext cx="301686" cy="369332"/>
            </a:xfrm>
            <a:prstGeom prst="rect">
              <a:avLst/>
            </a:prstGeom>
            <a:noFill/>
          </p:spPr>
          <p:txBody>
            <a:bodyPr wrap="none" rtlCol="0">
              <a:spAutoFit/>
            </a:bodyPr>
            <a:lstStyle/>
            <a:p>
              <a:r>
                <a:rPr lang="es-CO" b="1" dirty="0" smtClean="0">
                  <a:solidFill>
                    <a:srgbClr val="FF0000"/>
                  </a:solidFill>
                </a:rPr>
                <a:t>2</a:t>
              </a:r>
              <a:endParaRPr lang="es-CO" b="1" dirty="0">
                <a:solidFill>
                  <a:srgbClr val="FF0000"/>
                </a:solidFill>
              </a:endParaRPr>
            </a:p>
          </p:txBody>
        </p:sp>
        <p:sp>
          <p:nvSpPr>
            <p:cNvPr id="19" name="18 CuadroTexto"/>
            <p:cNvSpPr txBox="1"/>
            <p:nvPr/>
          </p:nvSpPr>
          <p:spPr>
            <a:xfrm>
              <a:off x="4716016" y="2780928"/>
              <a:ext cx="301686" cy="369332"/>
            </a:xfrm>
            <a:prstGeom prst="rect">
              <a:avLst/>
            </a:prstGeom>
            <a:noFill/>
          </p:spPr>
          <p:txBody>
            <a:bodyPr wrap="none" rtlCol="0">
              <a:spAutoFit/>
            </a:bodyPr>
            <a:lstStyle/>
            <a:p>
              <a:r>
                <a:rPr lang="es-CO" b="1" dirty="0" smtClean="0">
                  <a:solidFill>
                    <a:srgbClr val="FF0000"/>
                  </a:solidFill>
                </a:rPr>
                <a:t>3</a:t>
              </a:r>
              <a:endParaRPr lang="es-CO" b="1" dirty="0">
                <a:solidFill>
                  <a:srgbClr val="FF0000"/>
                </a:solidFill>
              </a:endParaRPr>
            </a:p>
          </p:txBody>
        </p:sp>
        <p:sp>
          <p:nvSpPr>
            <p:cNvPr id="20" name="19 CuadroTexto"/>
            <p:cNvSpPr txBox="1"/>
            <p:nvPr/>
          </p:nvSpPr>
          <p:spPr>
            <a:xfrm>
              <a:off x="3131840" y="2852936"/>
              <a:ext cx="301686" cy="369332"/>
            </a:xfrm>
            <a:prstGeom prst="rect">
              <a:avLst/>
            </a:prstGeom>
            <a:noFill/>
          </p:spPr>
          <p:txBody>
            <a:bodyPr wrap="none" rtlCol="0">
              <a:spAutoFit/>
            </a:bodyPr>
            <a:lstStyle/>
            <a:p>
              <a:r>
                <a:rPr lang="es-CO" b="1" dirty="0" smtClean="0">
                  <a:solidFill>
                    <a:srgbClr val="FF0000"/>
                  </a:solidFill>
                </a:rPr>
                <a:t>4</a:t>
              </a:r>
              <a:endParaRPr lang="es-CO" b="1" dirty="0">
                <a:solidFill>
                  <a:srgbClr val="FF0000"/>
                </a:solidFill>
              </a:endParaRPr>
            </a:p>
          </p:txBody>
        </p:sp>
        <p:sp>
          <p:nvSpPr>
            <p:cNvPr id="21" name="20 CuadroTexto"/>
            <p:cNvSpPr txBox="1"/>
            <p:nvPr/>
          </p:nvSpPr>
          <p:spPr>
            <a:xfrm>
              <a:off x="2051720" y="2924944"/>
              <a:ext cx="301686" cy="369332"/>
            </a:xfrm>
            <a:prstGeom prst="rect">
              <a:avLst/>
            </a:prstGeom>
            <a:noFill/>
          </p:spPr>
          <p:txBody>
            <a:bodyPr wrap="none" rtlCol="0">
              <a:spAutoFit/>
            </a:bodyPr>
            <a:lstStyle/>
            <a:p>
              <a:r>
                <a:rPr lang="es-CO" b="1" dirty="0" smtClean="0">
                  <a:solidFill>
                    <a:srgbClr val="FF0000"/>
                  </a:solidFill>
                </a:rPr>
                <a:t>5</a:t>
              </a:r>
              <a:endParaRPr lang="es-CO" b="1" dirty="0">
                <a:solidFill>
                  <a:srgbClr val="FF0000"/>
                </a:solidFill>
              </a:endParaRPr>
            </a:p>
          </p:txBody>
        </p:sp>
        <p:sp>
          <p:nvSpPr>
            <p:cNvPr id="22" name="21 CuadroTexto"/>
            <p:cNvSpPr txBox="1"/>
            <p:nvPr/>
          </p:nvSpPr>
          <p:spPr>
            <a:xfrm>
              <a:off x="899592" y="2132856"/>
              <a:ext cx="301686" cy="369332"/>
            </a:xfrm>
            <a:prstGeom prst="rect">
              <a:avLst/>
            </a:prstGeom>
            <a:noFill/>
          </p:spPr>
          <p:txBody>
            <a:bodyPr wrap="none" rtlCol="0">
              <a:spAutoFit/>
            </a:bodyPr>
            <a:lstStyle/>
            <a:p>
              <a:r>
                <a:rPr lang="es-CO" b="1" dirty="0" smtClean="0">
                  <a:solidFill>
                    <a:srgbClr val="FF0000"/>
                  </a:solidFill>
                </a:rPr>
                <a:t>6</a:t>
              </a:r>
              <a:endParaRPr lang="es-CO" b="1" dirty="0">
                <a:solidFill>
                  <a:srgbClr val="FF0000"/>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5"/>
          <a:ext cx="8496944" cy="6214250"/>
        </p:xfrm>
        <a:graphic>
          <a:graphicData uri="http://schemas.openxmlformats.org/drawingml/2006/table">
            <a:tbl>
              <a:tblPr/>
              <a:tblGrid>
                <a:gridCol w="5385247"/>
                <a:gridCol w="3111697"/>
              </a:tblGrid>
              <a:tr h="3112550">
                <a:tc>
                  <a:txBody>
                    <a:bodyPr/>
                    <a:lstStyle/>
                    <a:p>
                      <a:pPr>
                        <a:spcAft>
                          <a:spcPts val="0"/>
                        </a:spcAft>
                      </a:pPr>
                      <a:r>
                        <a:rPr lang="es-CO" sz="1400" b="1" dirty="0" smtClean="0">
                          <a:solidFill>
                            <a:srgbClr val="0000FF"/>
                          </a:solidFill>
                          <a:latin typeface="Times New Roman"/>
                          <a:ea typeface="Times New Roman"/>
                          <a:cs typeface="Times New Roman"/>
                        </a:rPr>
                        <a:t>Descripción Gráfica </a:t>
                      </a:r>
                    </a:p>
                    <a:p>
                      <a:pPr>
                        <a:spcAft>
                          <a:spcPts val="0"/>
                        </a:spcAft>
                      </a:pP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endParaRPr lang="es-CO" sz="1400" dirty="0" smtClean="0">
                        <a:latin typeface="Calibri"/>
                        <a:ea typeface="Times New Roman"/>
                        <a:cs typeface="Times New Roman"/>
                      </a:endParaRPr>
                    </a:p>
                    <a:p>
                      <a:pPr>
                        <a:spcAft>
                          <a:spcPts val="0"/>
                        </a:spcAft>
                      </a:pPr>
                      <a:r>
                        <a:rPr lang="es-CO" sz="1400" dirty="0" smtClean="0">
                          <a:latin typeface="Times New Roman" pitchFamily="18" charset="0"/>
                          <a:ea typeface="Times New Roman"/>
                          <a:cs typeface="Times New Roman" pitchFamily="18" charset="0"/>
                        </a:rPr>
                        <a:t>Matematín</a:t>
                      </a:r>
                      <a:r>
                        <a:rPr lang="es-CO" sz="1400" baseline="0" dirty="0" smtClean="0">
                          <a:latin typeface="Times New Roman" pitchFamily="18" charset="0"/>
                          <a:ea typeface="Times New Roman"/>
                          <a:cs typeface="Times New Roman" pitchFamily="18" charset="0"/>
                        </a:rPr>
                        <a:t> dice:  Ahora debemos encontrar a fraccioni, mi amigo el pez, el nos guiará. Haz clic sobre el río para encontrarlo. </a:t>
                      </a: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Voz4</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Fraccioni: ¿Qué desean?  </a:t>
                      </a:r>
                      <a:r>
                        <a:rPr lang="es-CO" sz="2000" b="1" baseline="0" dirty="0" smtClean="0">
                          <a:solidFill>
                            <a:srgbClr val="0000CC"/>
                          </a:solidFill>
                          <a:latin typeface="Times New Roman" pitchFamily="18" charset="0"/>
                          <a:ea typeface="Times New Roman"/>
                          <a:cs typeface="Times New Roman" pitchFamily="18" charset="0"/>
                          <a:hlinkClick r:id="rId3" action="ppaction://hlinkfile"/>
                        </a:rPr>
                        <a:t>Voz5</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Matematin: Debemos encontrar un tesoro, ¡Ayúdanos!   </a:t>
                      </a:r>
                      <a:r>
                        <a:rPr lang="es-CO" sz="2000" b="1" baseline="0" dirty="0" smtClean="0">
                          <a:solidFill>
                            <a:srgbClr val="0000CC"/>
                          </a:solidFill>
                          <a:latin typeface="Times New Roman" pitchFamily="18" charset="0"/>
                          <a:ea typeface="Times New Roman"/>
                          <a:cs typeface="Times New Roman" pitchFamily="18" charset="0"/>
                          <a:hlinkClick r:id="rId4" action="ppaction://hlinkfile"/>
                        </a:rPr>
                        <a:t>Voz6</a:t>
                      </a:r>
                      <a:endParaRPr lang="es-CO" sz="2000" b="1" baseline="0" dirty="0" smtClean="0">
                        <a:solidFill>
                          <a:srgbClr val="0000CC"/>
                        </a:solidFill>
                        <a:latin typeface="Times New Roman" pitchFamily="18" charset="0"/>
                        <a:ea typeface="Times New Roman"/>
                        <a:cs typeface="Times New Roman" pitchFamily="18" charset="0"/>
                      </a:endParaRP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1400" baseline="0" dirty="0" smtClean="0">
                          <a:latin typeface="Times New Roman" pitchFamily="18" charset="0"/>
                          <a:ea typeface="Times New Roman"/>
                          <a:cs typeface="Times New Roman" pitchFamily="18" charset="0"/>
                        </a:rPr>
                        <a:t>Fraccioni: Primero debes observar el video y luego contestar las actividades. Haz clic en  continuar… </a:t>
                      </a:r>
                      <a:r>
                        <a:rPr lang="es-CO" sz="2000" b="1" baseline="0" dirty="0" smtClean="0">
                          <a:solidFill>
                            <a:srgbClr val="0000CC"/>
                          </a:solidFill>
                          <a:latin typeface="Times New Roman" pitchFamily="18" charset="0"/>
                          <a:ea typeface="Times New Roman"/>
                          <a:cs typeface="Times New Roman" pitchFamily="18" charset="0"/>
                          <a:hlinkClick r:id="rId5" action="ppaction://hlinkfile"/>
                        </a:rPr>
                        <a:t>Voz7</a:t>
                      </a:r>
                      <a:endParaRPr lang="es-CO" sz="2000" b="1" baseline="0" dirty="0" smtClean="0">
                        <a:solidFill>
                          <a:srgbClr val="0000CC"/>
                        </a:solidFill>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648090">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endParaRPr lang="es-CO" sz="1200" dirty="0">
                        <a:latin typeface="Calibri"/>
                        <a:ea typeface="Times New Roman"/>
                        <a:cs typeface="Times New Roman"/>
                      </a:endParaRPr>
                    </a:p>
                    <a:p>
                      <a:pPr>
                        <a:spcAft>
                          <a:spcPts val="0"/>
                        </a:spcAft>
                      </a:pPr>
                      <a:r>
                        <a:rPr lang="es-CO" sz="1400" baseline="0" dirty="0" smtClean="0">
                          <a:latin typeface="Times New Roman" pitchFamily="18" charset="0"/>
                          <a:ea typeface="Times New Roman"/>
                          <a:cs typeface="Times New Roman" pitchFamily="18" charset="0"/>
                        </a:rPr>
                        <a:t>Aparece  el fondo del río, con movimiento del agua,  pájaros volando, luego ingresa “Matematin “ en la parte superior derecha  moviendo la cabeza, la boca,  se amplía , el timón se mueve izquierda-recha y viceversa y luego dice el mensaje. También debe aparecer el nombre del mundo con su respectiva temática, sobre un timón o alrededor, se amplia y luego se achica.</a:t>
                      </a:r>
                    </a:p>
                    <a:p>
                      <a:pPr>
                        <a:spcAft>
                          <a:spcPts val="0"/>
                        </a:spcAft>
                      </a:pPr>
                      <a:r>
                        <a:rPr lang="es-CO" sz="1400" baseline="0" dirty="0" smtClean="0">
                          <a:latin typeface="Times New Roman" pitchFamily="18" charset="0"/>
                          <a:ea typeface="Times New Roman"/>
                          <a:cs typeface="Times New Roman" pitchFamily="18" charset="0"/>
                        </a:rPr>
                        <a:t>Aparece desde el fondo del río, “</a:t>
                      </a:r>
                      <a:r>
                        <a:rPr lang="es-CO" sz="1400" baseline="0" dirty="0" err="1" smtClean="0">
                          <a:latin typeface="Times New Roman" pitchFamily="18" charset="0"/>
                          <a:ea typeface="Times New Roman"/>
                          <a:cs typeface="Times New Roman" pitchFamily="18" charset="0"/>
                        </a:rPr>
                        <a:t>Faccioní</a:t>
                      </a:r>
                      <a:r>
                        <a:rPr lang="es-CO" sz="1400" baseline="0" dirty="0" smtClean="0">
                          <a:latin typeface="Times New Roman" pitchFamily="18" charset="0"/>
                          <a:ea typeface="Times New Roman"/>
                          <a:cs typeface="Times New Roman" pitchFamily="18" charset="0"/>
                        </a:rPr>
                        <a:t>” hacia arriba, mueve la boca, la cola y se ríe. </a:t>
                      </a:r>
                    </a:p>
                    <a:p>
                      <a:pPr>
                        <a:spcAft>
                          <a:spcPts val="0"/>
                        </a:spcAft>
                      </a:pPr>
                      <a:r>
                        <a:rPr lang="es-CO" sz="1400" baseline="0" dirty="0" smtClean="0">
                          <a:latin typeface="Times New Roman" pitchFamily="18" charset="0"/>
                          <a:ea typeface="Times New Roman"/>
                          <a:cs typeface="Times New Roman" pitchFamily="18" charset="0"/>
                        </a:rPr>
                        <a:t>Al dar clic en “continuar “ das paso a la pantalla N° 5</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6"/>
                        </a:rPr>
                        <a:t>http://es.melodyloops.com/search/The+next+game</a:t>
                      </a:r>
                      <a:r>
                        <a:rPr lang="es-CO" sz="1200" u="sng" dirty="0" smtClean="0">
                          <a:solidFill>
                            <a:srgbClr val="0000FF"/>
                          </a:solidFill>
                          <a:latin typeface="Times New Roman"/>
                          <a:ea typeface="Times New Roman"/>
                          <a:cs typeface="Times New Roman"/>
                          <a:hlinkClick r:id="rId6"/>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585690"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4</a:t>
            </a:r>
            <a:endParaRPr lang="es-CO" b="1" dirty="0">
              <a:solidFill>
                <a:srgbClr val="C00000"/>
              </a:solidFill>
              <a:latin typeface="Arial" pitchFamily="34" charset="0"/>
              <a:cs typeface="Arial" pitchFamily="34" charset="0"/>
            </a:endParaRPr>
          </a:p>
        </p:txBody>
      </p:sp>
      <p:pic>
        <p:nvPicPr>
          <p:cNvPr id="1026" name="Picture 2" descr="C:\Users\TRABAJO\Pictures\Mis escaneos\escanear0047.jpg"/>
          <p:cNvPicPr>
            <a:picLocks noChangeAspect="1" noChangeArrowheads="1"/>
          </p:cNvPicPr>
          <p:nvPr/>
        </p:nvPicPr>
        <p:blipFill>
          <a:blip r:embed="rId7" cstate="print"/>
          <a:srcRect/>
          <a:stretch>
            <a:fillRect/>
          </a:stretch>
        </p:blipFill>
        <p:spPr bwMode="auto">
          <a:xfrm>
            <a:off x="395536" y="1052736"/>
            <a:ext cx="5222895" cy="2520280"/>
          </a:xfrm>
          <a:prstGeom prst="rect">
            <a:avLst/>
          </a:prstGeom>
          <a:noFill/>
        </p:spPr>
      </p:pic>
      <p:pic>
        <p:nvPicPr>
          <p:cNvPr id="8194" name="Picture 2" descr="C:\Users\TRABAJO\Pictures\Mis escaneos\escanear0089.jpg"/>
          <p:cNvPicPr>
            <a:picLocks noChangeAspect="1" noChangeArrowheads="1"/>
          </p:cNvPicPr>
          <p:nvPr/>
        </p:nvPicPr>
        <p:blipFill>
          <a:blip r:embed="rId8" cstate="print"/>
          <a:srcRect/>
          <a:stretch>
            <a:fillRect/>
          </a:stretch>
        </p:blipFill>
        <p:spPr bwMode="auto">
          <a:xfrm>
            <a:off x="4644008" y="1124745"/>
            <a:ext cx="893098" cy="806114"/>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nvGraphicFramePr>
        <p:xfrm>
          <a:off x="251520" y="764704"/>
          <a:ext cx="8496944" cy="5739481"/>
        </p:xfrm>
        <a:graphic>
          <a:graphicData uri="http://schemas.openxmlformats.org/drawingml/2006/table">
            <a:tbl>
              <a:tblPr/>
              <a:tblGrid>
                <a:gridCol w="5385247"/>
                <a:gridCol w="3111697"/>
              </a:tblGrid>
              <a:tr h="2965801">
                <a:tc>
                  <a:txBody>
                    <a:bodyPr/>
                    <a:lstStyle/>
                    <a:p>
                      <a:pPr>
                        <a:spcAft>
                          <a:spcPts val="0"/>
                        </a:spcAft>
                      </a:pPr>
                      <a:r>
                        <a:rPr lang="es-CO" sz="1400" b="1" dirty="0">
                          <a:solidFill>
                            <a:srgbClr val="0000FF"/>
                          </a:solidFill>
                          <a:latin typeface="Times New Roman"/>
                          <a:ea typeface="Times New Roman"/>
                          <a:cs typeface="Times New Roman"/>
                        </a:rPr>
                        <a:t>Descripción Gráfica</a:t>
                      </a:r>
                      <a:endParaRPr lang="es-CO" sz="1400" b="1" dirty="0">
                        <a:solidFill>
                          <a:srgbClr val="0000FF"/>
                        </a:solidFill>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400" b="1" dirty="0">
                          <a:solidFill>
                            <a:srgbClr val="0000FF"/>
                          </a:solidFill>
                          <a:latin typeface="Times New Roman"/>
                          <a:ea typeface="Times New Roman"/>
                          <a:cs typeface="Times New Roman"/>
                        </a:rPr>
                        <a:t>Voz en </a:t>
                      </a:r>
                      <a:r>
                        <a:rPr lang="es-CO" sz="1400" b="1" dirty="0" smtClean="0">
                          <a:solidFill>
                            <a:srgbClr val="0000FF"/>
                          </a:solidFill>
                          <a:latin typeface="Times New Roman"/>
                          <a:ea typeface="Times New Roman"/>
                          <a:cs typeface="Times New Roman"/>
                        </a:rPr>
                        <a:t>off-Locución</a:t>
                      </a:r>
                    </a:p>
                    <a:p>
                      <a:pPr>
                        <a:spcAft>
                          <a:spcPts val="0"/>
                        </a:spcAft>
                      </a:pPr>
                      <a:r>
                        <a:rPr lang="es-CO" sz="1400" dirty="0" smtClean="0">
                          <a:latin typeface="Times New Roman" pitchFamily="18" charset="0"/>
                          <a:ea typeface="Times New Roman"/>
                          <a:cs typeface="Times New Roman" pitchFamily="18" charset="0"/>
                        </a:rPr>
                        <a:t>Fraccioni (pez): una fracción es una parte de una unidad que se ha dividido en pedacitos iguales. Los números fraccionarios nos sirven para para representar partes no enteras  de cantidades. Si se está dividiendo en dos se lee medios, en tres tercios, en cuatro cuartos, en cinco quintos, en seis sextos,</a:t>
                      </a:r>
                      <a:r>
                        <a:rPr lang="es-CO" sz="1400" baseline="0" dirty="0" smtClean="0">
                          <a:latin typeface="Times New Roman" pitchFamily="18" charset="0"/>
                          <a:ea typeface="Times New Roman"/>
                          <a:cs typeface="Times New Roman" pitchFamily="18" charset="0"/>
                        </a:rPr>
                        <a:t> </a:t>
                      </a:r>
                      <a:r>
                        <a:rPr lang="es-CO" sz="1400" dirty="0" smtClean="0">
                          <a:latin typeface="Times New Roman" pitchFamily="18" charset="0"/>
                          <a:ea typeface="Times New Roman"/>
                          <a:cs typeface="Times New Roman" pitchFamily="18" charset="0"/>
                        </a:rPr>
                        <a:t> Luego</a:t>
                      </a:r>
                      <a:r>
                        <a:rPr lang="es-CO" sz="1400" baseline="0" dirty="0" smtClean="0">
                          <a:latin typeface="Times New Roman" pitchFamily="18" charset="0"/>
                          <a:ea typeface="Times New Roman"/>
                          <a:cs typeface="Times New Roman" pitchFamily="18" charset="0"/>
                        </a:rPr>
                        <a:t> fraccioni desaparece en el río.</a:t>
                      </a:r>
                    </a:p>
                    <a:p>
                      <a:pPr>
                        <a:spcAft>
                          <a:spcPts val="0"/>
                        </a:spcAft>
                      </a:pPr>
                      <a:endParaRPr lang="es-CO" sz="1400" baseline="0" dirty="0" smtClean="0">
                        <a:latin typeface="Times New Roman" pitchFamily="18" charset="0"/>
                        <a:ea typeface="Times New Roman"/>
                        <a:cs typeface="Times New Roman" pitchFamily="18" charset="0"/>
                      </a:endParaRPr>
                    </a:p>
                    <a:p>
                      <a:pPr>
                        <a:spcAft>
                          <a:spcPts val="0"/>
                        </a:spcAft>
                      </a:pPr>
                      <a:r>
                        <a:rPr lang="es-CO" sz="2000" b="1" baseline="0" dirty="0" smtClean="0">
                          <a:solidFill>
                            <a:srgbClr val="0000CC"/>
                          </a:solidFill>
                          <a:latin typeface="Times New Roman" pitchFamily="18" charset="0"/>
                          <a:ea typeface="Times New Roman"/>
                          <a:cs typeface="Times New Roman" pitchFamily="18" charset="0"/>
                          <a:hlinkClick r:id="rId2" action="ppaction://hlinkfile"/>
                        </a:rPr>
                        <a:t>Voz8</a:t>
                      </a:r>
                      <a:endParaRPr lang="es-CO" sz="2000" b="1" dirty="0" smtClean="0">
                        <a:solidFill>
                          <a:srgbClr val="0000CC"/>
                        </a:solidFill>
                        <a:latin typeface="Times New Roman" pitchFamily="18" charset="0"/>
                        <a:ea typeface="Times New Roman"/>
                        <a:cs typeface="Times New Roman" pitchFamily="18" charset="0"/>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722831">
                <a:tc>
                  <a:txBody>
                    <a:bodyPr/>
                    <a:lstStyle/>
                    <a:p>
                      <a:pPr>
                        <a:spcAft>
                          <a:spcPts val="0"/>
                        </a:spcAft>
                      </a:pPr>
                      <a:r>
                        <a:rPr lang="es-CO" sz="1400" b="1" dirty="0">
                          <a:solidFill>
                            <a:srgbClr val="0000FF"/>
                          </a:solidFill>
                          <a:latin typeface="Times New Roman"/>
                          <a:ea typeface="Times New Roman"/>
                          <a:cs typeface="Times New Roman"/>
                        </a:rPr>
                        <a:t>Descripción de acciones y </a:t>
                      </a:r>
                      <a:r>
                        <a:rPr lang="es-CO" sz="1400" b="1" dirty="0" smtClean="0">
                          <a:solidFill>
                            <a:srgbClr val="0000FF"/>
                          </a:solidFill>
                          <a:latin typeface="Times New Roman"/>
                          <a:ea typeface="Times New Roman"/>
                          <a:cs typeface="Times New Roman"/>
                        </a:rPr>
                        <a:t>contenidos</a:t>
                      </a:r>
                    </a:p>
                    <a:p>
                      <a:pPr>
                        <a:spcAft>
                          <a:spcPts val="0"/>
                        </a:spcAft>
                      </a:pPr>
                      <a:r>
                        <a:rPr lang="es-CO" sz="1400" baseline="0" dirty="0" smtClean="0">
                          <a:latin typeface="Times New Roman" pitchFamily="18" charset="0"/>
                          <a:ea typeface="Times New Roman"/>
                          <a:cs typeface="Times New Roman" pitchFamily="18" charset="0"/>
                        </a:rPr>
                        <a:t>Fondo del río, agua en movimiento, arboles, montañas, pájaros volando.</a:t>
                      </a:r>
                    </a:p>
                    <a:p>
                      <a:pPr>
                        <a:spcAft>
                          <a:spcPts val="0"/>
                        </a:spcAft>
                      </a:pPr>
                      <a:r>
                        <a:rPr lang="es-CO" sz="1400" baseline="0" dirty="0" smtClean="0">
                          <a:latin typeface="Times New Roman" pitchFamily="18" charset="0"/>
                          <a:ea typeface="Times New Roman"/>
                          <a:cs typeface="Times New Roman" pitchFamily="18" charset="0"/>
                        </a:rPr>
                        <a:t>Aparece de arriba hacia abajo una pancarta en la que se emitirá una animación.  Salen  las imágenes de una chocolatina, un pan, una manzana y una pizza, las cuales se van dividiendo en partes iguales.</a:t>
                      </a:r>
                    </a:p>
                    <a:p>
                      <a:pPr>
                        <a:spcAft>
                          <a:spcPts val="0"/>
                        </a:spcAft>
                      </a:pPr>
                      <a:r>
                        <a:rPr lang="es-CO" sz="1400" baseline="0" dirty="0" smtClean="0">
                          <a:latin typeface="Times New Roman" pitchFamily="18" charset="0"/>
                          <a:ea typeface="Times New Roman"/>
                          <a:cs typeface="Times New Roman" pitchFamily="18" charset="0"/>
                        </a:rPr>
                        <a:t>Chocolatina se divide en medios, desparece…</a:t>
                      </a:r>
                    </a:p>
                    <a:p>
                      <a:pPr>
                        <a:spcAft>
                          <a:spcPts val="0"/>
                        </a:spcAft>
                      </a:pPr>
                      <a:r>
                        <a:rPr lang="es-CO" sz="1400" baseline="0" dirty="0" smtClean="0">
                          <a:latin typeface="Times New Roman" pitchFamily="18" charset="0"/>
                          <a:ea typeface="Times New Roman"/>
                          <a:cs typeface="Times New Roman" pitchFamily="18" charset="0"/>
                        </a:rPr>
                        <a:t>Pan se divide en tercios, desaparece…</a:t>
                      </a:r>
                    </a:p>
                    <a:p>
                      <a:pPr>
                        <a:spcAft>
                          <a:spcPts val="0"/>
                        </a:spcAft>
                      </a:pPr>
                      <a:r>
                        <a:rPr lang="es-CO" sz="1400" baseline="0" dirty="0" smtClean="0">
                          <a:latin typeface="Times New Roman" pitchFamily="18" charset="0"/>
                          <a:ea typeface="Times New Roman"/>
                          <a:cs typeface="Times New Roman" pitchFamily="18" charset="0"/>
                        </a:rPr>
                        <a:t>Manzana se divide en cuartos, desaparece</a:t>
                      </a:r>
                    </a:p>
                    <a:p>
                      <a:pPr>
                        <a:spcAft>
                          <a:spcPts val="0"/>
                        </a:spcAft>
                      </a:pPr>
                      <a:r>
                        <a:rPr lang="es-CO" sz="1400" baseline="0" dirty="0" smtClean="0">
                          <a:latin typeface="Times New Roman" pitchFamily="18" charset="0"/>
                          <a:ea typeface="Times New Roman"/>
                          <a:cs typeface="Times New Roman" pitchFamily="18" charset="0"/>
                        </a:rPr>
                        <a:t>Chocolatina se divide en quintos, desaparece.</a:t>
                      </a:r>
                    </a:p>
                    <a:p>
                      <a:pPr>
                        <a:spcAft>
                          <a:spcPts val="0"/>
                        </a:spcAft>
                      </a:pPr>
                      <a:r>
                        <a:rPr lang="es-CO" sz="1400" baseline="0" dirty="0" smtClean="0">
                          <a:latin typeface="Times New Roman" pitchFamily="18" charset="0"/>
                          <a:ea typeface="Times New Roman"/>
                          <a:cs typeface="Times New Roman" pitchFamily="18" charset="0"/>
                        </a:rPr>
                        <a:t>Pizza se divide en seis desaparece…</a:t>
                      </a:r>
                    </a:p>
                    <a:p>
                      <a:pPr>
                        <a:spcAft>
                          <a:spcPts val="0"/>
                        </a:spcAft>
                      </a:pPr>
                      <a:r>
                        <a:rPr lang="es-CO" sz="1400" baseline="0" dirty="0" smtClean="0">
                          <a:latin typeface="Times New Roman" pitchFamily="18" charset="0"/>
                          <a:ea typeface="Times New Roman"/>
                          <a:cs typeface="Times New Roman" pitchFamily="18" charset="0"/>
                        </a:rPr>
                        <a:t>Proceso que se debe dar a la par con la voz  de  “fraccioni “quien sale del río moviendo la cabeza, boca y cola.</a:t>
                      </a:r>
                    </a:p>
                    <a:p>
                      <a:pPr>
                        <a:spcAft>
                          <a:spcPts val="0"/>
                        </a:spcAft>
                      </a:pPr>
                      <a:r>
                        <a:rPr lang="es-CO" sz="1400" baseline="0" dirty="0" smtClean="0">
                          <a:latin typeface="Times New Roman" pitchFamily="18" charset="0"/>
                          <a:ea typeface="Times New Roman"/>
                          <a:cs typeface="Times New Roman" pitchFamily="18" charset="0"/>
                        </a:rPr>
                        <a:t>Al dar clic en “Continuar” pasa a la pantalla N°  6</a:t>
                      </a: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Aft>
                          <a:spcPts val="0"/>
                        </a:spcAft>
                      </a:pPr>
                      <a:r>
                        <a:rPr lang="es-CO" sz="1200" b="1" dirty="0">
                          <a:solidFill>
                            <a:srgbClr val="0000FF"/>
                          </a:solidFill>
                          <a:latin typeface="Times New Roman"/>
                          <a:ea typeface="Times New Roman"/>
                          <a:cs typeface="Times New Roman"/>
                        </a:rPr>
                        <a:t>Eventos </a:t>
                      </a:r>
                      <a:r>
                        <a:rPr lang="es-CO" sz="1200" b="1" dirty="0" smtClean="0">
                          <a:solidFill>
                            <a:srgbClr val="0000FF"/>
                          </a:solidFill>
                          <a:latin typeface="Times New Roman"/>
                          <a:ea typeface="Times New Roman"/>
                          <a:cs typeface="Times New Roman"/>
                        </a:rPr>
                        <a:t>especiales</a:t>
                      </a:r>
                    </a:p>
                    <a:p>
                      <a:pPr>
                        <a:spcAft>
                          <a:spcPts val="0"/>
                        </a:spcAft>
                      </a:pPr>
                      <a:endParaRPr lang="es-CO" sz="900" b="1" dirty="0" smtClean="0">
                        <a:latin typeface="Times New Roman"/>
                        <a:ea typeface="Times New Roman"/>
                        <a:cs typeface="Times New Roman"/>
                      </a:endParaRPr>
                    </a:p>
                    <a:p>
                      <a:pPr>
                        <a:spcAft>
                          <a:spcPts val="0"/>
                        </a:spcAft>
                      </a:pPr>
                      <a:endParaRPr lang="es-CO" sz="1100" dirty="0">
                        <a:latin typeface="Calibri"/>
                        <a:ea typeface="Times New Roman"/>
                        <a:cs typeface="Times New Roman"/>
                      </a:endParaRPr>
                    </a:p>
                    <a:p>
                      <a:pPr>
                        <a:spcAft>
                          <a:spcPts val="0"/>
                        </a:spcAft>
                      </a:pPr>
                      <a:r>
                        <a:rPr lang="es-CO" sz="1200" b="1" dirty="0">
                          <a:latin typeface="Times New Roman"/>
                          <a:ea typeface="Times New Roman"/>
                          <a:cs typeface="Times New Roman"/>
                        </a:rPr>
                        <a:t>Música de fondo: </a:t>
                      </a:r>
                      <a:endParaRPr lang="es-CO" sz="1200" dirty="0">
                        <a:latin typeface="Calibri"/>
                        <a:ea typeface="Times New Roman"/>
                        <a:cs typeface="Times New Roman"/>
                      </a:endParaRPr>
                    </a:p>
                    <a:p>
                      <a:pPr>
                        <a:spcAft>
                          <a:spcPts val="0"/>
                        </a:spcAft>
                      </a:pPr>
                      <a:r>
                        <a:rPr lang="es-CO" sz="1200" dirty="0">
                          <a:solidFill>
                            <a:srgbClr val="0000FF"/>
                          </a:solidFill>
                          <a:latin typeface="Times New Roman"/>
                          <a:ea typeface="Times New Roman"/>
                          <a:cs typeface="Times New Roman"/>
                        </a:rPr>
                        <a:t>The Next Game. Mike Nowa.</a:t>
                      </a:r>
                      <a:endParaRPr lang="es-CO" sz="1200" dirty="0">
                        <a:latin typeface="Calibri"/>
                        <a:ea typeface="Times New Roman"/>
                        <a:cs typeface="Times New Roman"/>
                      </a:endParaRPr>
                    </a:p>
                    <a:p>
                      <a:pPr>
                        <a:spcAft>
                          <a:spcPts val="0"/>
                        </a:spcAft>
                      </a:pPr>
                      <a:r>
                        <a:rPr lang="es-CO" sz="1200" dirty="0">
                          <a:latin typeface="Times New Roman"/>
                          <a:ea typeface="Times New Roman"/>
                          <a:cs typeface="Times New Roman"/>
                        </a:rPr>
                        <a:t>Recuperado de:</a:t>
                      </a:r>
                      <a:endParaRPr lang="es-CO" sz="1200" dirty="0">
                        <a:latin typeface="Calibri"/>
                        <a:ea typeface="Times New Roman"/>
                        <a:cs typeface="Times New Roman"/>
                      </a:endParaRPr>
                    </a:p>
                    <a:p>
                      <a:pPr>
                        <a:spcAft>
                          <a:spcPts val="0"/>
                        </a:spcAft>
                      </a:pPr>
                      <a:r>
                        <a:rPr lang="es-CO" sz="1200" u="sng" dirty="0">
                          <a:solidFill>
                            <a:srgbClr val="0000FF"/>
                          </a:solidFill>
                          <a:latin typeface="Times New Roman"/>
                          <a:ea typeface="Times New Roman"/>
                          <a:cs typeface="Times New Roman"/>
                          <a:hlinkClick r:id="rId3"/>
                        </a:rPr>
                        <a:t>http://es.melodyloops.com/search/The+next+game</a:t>
                      </a:r>
                      <a:r>
                        <a:rPr lang="es-CO" sz="1200" u="sng" dirty="0" smtClean="0">
                          <a:solidFill>
                            <a:srgbClr val="0000FF"/>
                          </a:solidFill>
                          <a:latin typeface="Times New Roman"/>
                          <a:ea typeface="Times New Roman"/>
                          <a:cs typeface="Times New Roman"/>
                          <a:hlinkClick r:id="rId3"/>
                        </a:rPr>
                        <a:t>/</a:t>
                      </a:r>
                      <a:r>
                        <a:rPr lang="es-CO" sz="1200" u="sng" dirty="0" smtClean="0">
                          <a:solidFill>
                            <a:srgbClr val="0000FF"/>
                          </a:solidFill>
                          <a:latin typeface="Times New Roman"/>
                          <a:ea typeface="Times New Roman"/>
                          <a:cs typeface="Times New Roman"/>
                        </a:rPr>
                        <a:t> </a:t>
                      </a:r>
                      <a:r>
                        <a:rPr lang="es-CO" sz="1200" u="sng" baseline="0" dirty="0" smtClean="0">
                          <a:solidFill>
                            <a:srgbClr val="0000FF"/>
                          </a:solidFill>
                          <a:latin typeface="Times New Roman"/>
                          <a:ea typeface="Times New Roman"/>
                          <a:cs typeface="Times New Roman"/>
                        </a:rPr>
                        <a:t> </a:t>
                      </a:r>
                      <a:r>
                        <a:rPr lang="es-CO" sz="1200" dirty="0" smtClean="0">
                          <a:latin typeface="Times New Roman"/>
                          <a:ea typeface="Times New Roman"/>
                          <a:cs typeface="Times New Roman"/>
                        </a:rPr>
                        <a:t>26 </a:t>
                      </a:r>
                      <a:r>
                        <a:rPr lang="es-CO" sz="1200" dirty="0">
                          <a:latin typeface="Times New Roman"/>
                          <a:ea typeface="Times New Roman"/>
                          <a:cs typeface="Times New Roman"/>
                        </a:rPr>
                        <a:t>de febrero de 2014</a:t>
                      </a:r>
                      <a:endParaRPr lang="es-CO" sz="1200" dirty="0">
                        <a:latin typeface="Calibri"/>
                        <a:ea typeface="Times New Roman"/>
                        <a:cs typeface="Times New Roman"/>
                      </a:endParaRPr>
                    </a:p>
                    <a:p>
                      <a:pPr>
                        <a:spcAft>
                          <a:spcPts val="0"/>
                        </a:spcAft>
                      </a:pPr>
                      <a:r>
                        <a:rPr lang="es-CO" sz="1200" b="1" dirty="0">
                          <a:latin typeface="Times New Roman"/>
                          <a:ea typeface="Times New Roman"/>
                          <a:cs typeface="Times New Roman"/>
                        </a:rPr>
                        <a:t>Opción 2:</a:t>
                      </a:r>
                      <a:r>
                        <a:rPr lang="es-CO" sz="1200" dirty="0">
                          <a:latin typeface="Times New Roman"/>
                          <a:ea typeface="Times New Roman"/>
                          <a:cs typeface="Times New Roman"/>
                        </a:rPr>
                        <a:t> Sonidos de campo como agua, pájaros…</a:t>
                      </a:r>
                      <a:endParaRPr lang="es-CO" sz="1200" dirty="0">
                        <a:latin typeface="Calibri"/>
                        <a:ea typeface="Times New Roman"/>
                        <a:cs typeface="Times New Roman"/>
                      </a:endParaRPr>
                    </a:p>
                  </a:txBody>
                  <a:tcPr marL="65108" marR="6510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11265" name="Rectangle 1"/>
          <p:cNvSpPr>
            <a:spLocks noChangeArrowheads="1"/>
          </p:cNvSpPr>
          <p:nvPr/>
        </p:nvSpPr>
        <p:spPr bwMode="auto">
          <a:xfrm>
            <a:off x="3707904" y="0"/>
            <a:ext cx="2069797" cy="8002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2676525" algn="l"/>
              </a:tabLst>
            </a:pP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Story</a:t>
            </a:r>
            <a:r>
              <a:rPr kumimoji="0" lang="es-CO" sz="2800" b="1" i="0" u="none" strike="noStrike" cap="none" normalizeH="0" baseline="0" dirty="0" smtClean="0">
                <a:ln>
                  <a:noFill/>
                </a:ln>
                <a:solidFill>
                  <a:srgbClr val="0000FF"/>
                </a:solidFill>
                <a:effectLst/>
                <a:latin typeface="Times New Roman" pitchFamily="18" charset="0"/>
                <a:ea typeface="Times New Roman" pitchFamily="18" charset="0"/>
                <a:cs typeface="Times New Roman" pitchFamily="18" charset="0"/>
              </a:rPr>
              <a:t> </a:t>
            </a:r>
            <a:r>
              <a:rPr kumimoji="0" lang="es-CO" sz="2800" b="1" i="0" u="none" strike="noStrike" cap="none" normalizeH="0" baseline="0" dirty="0" err="1" smtClean="0">
                <a:ln>
                  <a:noFill/>
                </a:ln>
                <a:solidFill>
                  <a:srgbClr val="0000FF"/>
                </a:solidFill>
                <a:effectLst/>
                <a:latin typeface="Times New Roman" pitchFamily="18" charset="0"/>
                <a:ea typeface="Times New Roman" pitchFamily="18" charset="0"/>
                <a:cs typeface="Times New Roman" pitchFamily="18" charset="0"/>
              </a:rPr>
              <a:t>Board</a:t>
            </a:r>
            <a:endParaRPr kumimoji="0" lang="es-CO" sz="2800" b="0" i="0" u="none" strike="noStrike" cap="none" normalizeH="0" baseline="0" dirty="0" smtClean="0">
              <a:ln>
                <a:noFill/>
              </a:ln>
              <a:solidFill>
                <a:srgbClr val="0000FF"/>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2676525" algn="l"/>
              </a:tabLst>
            </a:pPr>
            <a:endParaRPr kumimoji="0" lang="es-CO"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CuadroTexto"/>
          <p:cNvSpPr txBox="1"/>
          <p:nvPr/>
        </p:nvSpPr>
        <p:spPr>
          <a:xfrm>
            <a:off x="251520" y="404664"/>
            <a:ext cx="1585690" cy="369332"/>
          </a:xfrm>
          <a:prstGeom prst="rect">
            <a:avLst/>
          </a:prstGeom>
          <a:noFill/>
        </p:spPr>
        <p:txBody>
          <a:bodyPr wrap="none" rtlCol="0">
            <a:spAutoFit/>
          </a:bodyPr>
          <a:lstStyle/>
          <a:p>
            <a:r>
              <a:rPr lang="es-CO" b="1" dirty="0" smtClean="0">
                <a:solidFill>
                  <a:srgbClr val="C00000"/>
                </a:solidFill>
                <a:latin typeface="Arial" pitchFamily="34" charset="0"/>
                <a:cs typeface="Arial" pitchFamily="34" charset="0"/>
              </a:rPr>
              <a:t>Pantalla N° 5</a:t>
            </a:r>
            <a:endParaRPr lang="es-CO" b="1" dirty="0">
              <a:solidFill>
                <a:srgbClr val="C00000"/>
              </a:solidFill>
              <a:latin typeface="Arial" pitchFamily="34" charset="0"/>
              <a:cs typeface="Arial" pitchFamily="34" charset="0"/>
            </a:endParaRPr>
          </a:p>
        </p:txBody>
      </p:sp>
      <p:pic>
        <p:nvPicPr>
          <p:cNvPr id="2050" name="Picture 2" descr="C:\Users\TRABAJO\Pictures\Mis escaneos\escanear0048.jpg"/>
          <p:cNvPicPr>
            <a:picLocks noChangeAspect="1" noChangeArrowheads="1"/>
          </p:cNvPicPr>
          <p:nvPr/>
        </p:nvPicPr>
        <p:blipFill>
          <a:blip r:embed="rId4" cstate="print"/>
          <a:srcRect/>
          <a:stretch>
            <a:fillRect/>
          </a:stretch>
        </p:blipFill>
        <p:spPr bwMode="auto">
          <a:xfrm>
            <a:off x="395536" y="1052736"/>
            <a:ext cx="5208876" cy="2528193"/>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1512</TotalTime>
  <Words>10076</Words>
  <Application>Microsoft Office PowerPoint</Application>
  <PresentationFormat>Presentación en pantalla (4:3)</PresentationFormat>
  <Paragraphs>1064</Paragraphs>
  <Slides>44</Slides>
  <Notes>11</Notes>
  <HiddenSlides>0</HiddenSlides>
  <MMClips>0</MMClips>
  <ScaleCrop>false</ScaleCrop>
  <HeadingPairs>
    <vt:vector size="4" baseType="variant">
      <vt:variant>
        <vt:lpstr>Tema</vt:lpstr>
      </vt:variant>
      <vt:variant>
        <vt:i4>1</vt:i4>
      </vt:variant>
      <vt:variant>
        <vt:lpstr>Títulos de diapositiva</vt:lpstr>
      </vt:variant>
      <vt:variant>
        <vt:i4>44</vt:i4>
      </vt:variant>
    </vt:vector>
  </HeadingPairs>
  <TitlesOfParts>
    <vt:vector size="45" baseType="lpstr">
      <vt:lpstr>Tema de Office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TRABAJO</dc:creator>
  <cp:lastModifiedBy>TRABAJO</cp:lastModifiedBy>
  <cp:revision>337</cp:revision>
  <dcterms:created xsi:type="dcterms:W3CDTF">2014-02-27T01:12:52Z</dcterms:created>
  <dcterms:modified xsi:type="dcterms:W3CDTF">2014-06-24T14:09:50Z</dcterms:modified>
</cp:coreProperties>
</file>